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7" r:id="rId11"/>
    <p:sldId id="264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A2BE08-01A8-4ACB-8ABB-B52738452BBC}">
          <p14:sldIdLst>
            <p14:sldId id="256"/>
            <p14:sldId id="257"/>
            <p14:sldId id="258"/>
            <p14:sldId id="259"/>
            <p14:sldId id="260"/>
            <p14:sldId id="261"/>
            <p14:sldId id="265"/>
            <p14:sldId id="262"/>
            <p14:sldId id="263"/>
            <p14:sldId id="267"/>
            <p14:sldId id="264"/>
            <p14:sldId id="266"/>
          </p14:sldIdLst>
        </p14:section>
        <p14:section name="Untitled Section" id="{C6D3FB9D-D4E8-4C11-BD8C-91492D833D69}">
          <p14:sldIdLst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16518-1E94-4952-BACC-585EA41FDEC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F9B25FC-46F1-43C2-90E9-84EFC32E889E}">
      <dgm:prSet phldrT="[Text]" custT="1"/>
      <dgm:spPr/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L’applicabilité des propriétés du déterminant</a:t>
          </a:r>
          <a:endParaRPr lang="en-CA" sz="2400" dirty="0"/>
        </a:p>
      </dgm:t>
    </dgm:pt>
    <dgm:pt modelId="{EC749E32-E5BF-46F5-A0E7-970EEB5F1D7E}" type="parTrans" cxnId="{75F8B143-59B8-49BC-BF4E-6D42554C7447}">
      <dgm:prSet/>
      <dgm:spPr/>
      <dgm:t>
        <a:bodyPr/>
        <a:lstStyle/>
        <a:p>
          <a:endParaRPr lang="en-CA"/>
        </a:p>
      </dgm:t>
    </dgm:pt>
    <dgm:pt modelId="{4FDC29A6-B0EF-4233-9BBF-BB6CF2E8219F}" type="sibTrans" cxnId="{75F8B143-59B8-49BC-BF4E-6D42554C7447}">
      <dgm:prSet/>
      <dgm:spPr/>
      <dgm:t>
        <a:bodyPr/>
        <a:lstStyle/>
        <a:p>
          <a:endParaRPr lang="en-CA"/>
        </a:p>
      </dgm:t>
    </dgm:pt>
    <dgm:pt modelId="{4FCA726E-0070-4941-AFC2-59948D9D16C7}">
      <dgm:prSet phldrT="[Text]" custT="1"/>
      <dgm:spPr/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Choisir la ligne ou la colonne facilement à résoudre</a:t>
          </a:r>
          <a:endParaRPr lang="en-CA" sz="2400" dirty="0"/>
        </a:p>
      </dgm:t>
    </dgm:pt>
    <dgm:pt modelId="{F19487A9-DAD5-4090-81AF-EB2AC95D881D}" type="parTrans" cxnId="{84D031F5-367E-47E5-827E-6F230E9B14BF}">
      <dgm:prSet/>
      <dgm:spPr/>
      <dgm:t>
        <a:bodyPr/>
        <a:lstStyle/>
        <a:p>
          <a:endParaRPr lang="en-CA"/>
        </a:p>
      </dgm:t>
    </dgm:pt>
    <dgm:pt modelId="{8F226630-4022-44D6-BA7A-02F769A9F8A2}" type="sibTrans" cxnId="{84D031F5-367E-47E5-827E-6F230E9B14BF}">
      <dgm:prSet/>
      <dgm:spPr/>
      <dgm:t>
        <a:bodyPr/>
        <a:lstStyle/>
        <a:p>
          <a:endParaRPr lang="en-CA"/>
        </a:p>
      </dgm:t>
    </dgm:pt>
    <dgm:pt modelId="{897628B0-E501-423A-B030-DEB014A78BA2}">
      <dgm:prSet phldrT="[Text]" custT="1"/>
      <dgm:spPr/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Calculer les mineurs des </a:t>
          </a:r>
          <a:r>
            <a:rPr lang="fr-CA" sz="2400" dirty="0" smtClean="0">
              <a:latin typeface="Arial" pitchFamily="34" charset="0"/>
              <a:cs typeface="Arial" pitchFamily="34" charset="0"/>
            </a:rPr>
            <a:t>élément</a:t>
          </a:r>
        </a:p>
        <a:p>
          <a:r>
            <a:rPr lang="fr-CA" sz="2400" dirty="0" smtClean="0">
              <a:latin typeface="Arial" pitchFamily="34" charset="0"/>
              <a:cs typeface="Arial" pitchFamily="34" charset="0"/>
            </a:rPr>
            <a:t>correspondants</a:t>
          </a:r>
          <a:endParaRPr lang="en-CA" sz="2400" dirty="0"/>
        </a:p>
      </dgm:t>
    </dgm:pt>
    <dgm:pt modelId="{0184AD39-817F-48E3-A4F4-EEA8A67F1E36}" type="parTrans" cxnId="{496EF5B0-27D9-47B2-BFA3-8900AF6632E0}">
      <dgm:prSet/>
      <dgm:spPr/>
      <dgm:t>
        <a:bodyPr/>
        <a:lstStyle/>
        <a:p>
          <a:endParaRPr lang="en-CA"/>
        </a:p>
      </dgm:t>
    </dgm:pt>
    <dgm:pt modelId="{74E0C7FF-28C9-4F3A-AAA5-47187CF68AB7}" type="sibTrans" cxnId="{496EF5B0-27D9-47B2-BFA3-8900AF6632E0}">
      <dgm:prSet/>
      <dgm:spPr/>
      <dgm:t>
        <a:bodyPr/>
        <a:lstStyle/>
        <a:p>
          <a:endParaRPr lang="en-CA"/>
        </a:p>
      </dgm:t>
    </dgm:pt>
    <dgm:pt modelId="{533DA2B4-7724-4A38-AE9C-A47D60D8467F}">
      <dgm:prSet phldrT="[Text]" custT="1"/>
      <dgm:spPr/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Calculer les cofacteurs des éléments mentionnés</a:t>
          </a:r>
          <a:endParaRPr lang="en-CA" sz="2400" dirty="0"/>
        </a:p>
      </dgm:t>
    </dgm:pt>
    <dgm:pt modelId="{2B930DEA-0A6E-4792-9CA0-40ADFE57DD6D}" type="parTrans" cxnId="{D5E174D5-A93E-46A3-9BB3-FDBAB09DF747}">
      <dgm:prSet/>
      <dgm:spPr/>
      <dgm:t>
        <a:bodyPr/>
        <a:lstStyle/>
        <a:p>
          <a:endParaRPr lang="en-CA"/>
        </a:p>
      </dgm:t>
    </dgm:pt>
    <dgm:pt modelId="{B2116E68-7600-4BE3-964B-5505BEC7B7F6}" type="sibTrans" cxnId="{D5E174D5-A93E-46A3-9BB3-FDBAB09DF747}">
      <dgm:prSet/>
      <dgm:spPr/>
      <dgm:t>
        <a:bodyPr/>
        <a:lstStyle/>
        <a:p>
          <a:endParaRPr lang="en-CA"/>
        </a:p>
      </dgm:t>
    </dgm:pt>
    <dgm:pt modelId="{1E6A2DD1-C111-4959-9E72-3E263B345F41}">
      <dgm:prSet phldrT="[Text]" custT="1"/>
      <dgm:spPr/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Déterminant = </a:t>
          </a:r>
          <a:r>
            <a:rPr lang="fr-CA" sz="2400" dirty="0" smtClean="0">
              <a:latin typeface="Arial" pitchFamily="34" charset="0"/>
              <a:cs typeface="Arial" pitchFamily="34" charset="0"/>
              <a:sym typeface="Symbol"/>
            </a:rPr>
            <a:t>élément(mineur)</a:t>
          </a:r>
          <a:r>
            <a:rPr lang="fr-CA" sz="2400" dirty="0" smtClean="0">
              <a:latin typeface="Arial" pitchFamily="34" charset="0"/>
              <a:cs typeface="Arial" pitchFamily="34" charset="0"/>
              <a:sym typeface="Symbol"/>
            </a:rPr>
            <a:t>(cofacteur)</a:t>
          </a:r>
          <a:endParaRPr lang="en-CA" sz="2400" dirty="0"/>
        </a:p>
      </dgm:t>
    </dgm:pt>
    <dgm:pt modelId="{0C59E3AC-4FB3-42F6-9D43-9EF4AC743FA4}" type="parTrans" cxnId="{201E3C11-0889-4D9E-8278-321094BD40E5}">
      <dgm:prSet/>
      <dgm:spPr/>
      <dgm:t>
        <a:bodyPr/>
        <a:lstStyle/>
        <a:p>
          <a:endParaRPr lang="en-CA"/>
        </a:p>
      </dgm:t>
    </dgm:pt>
    <dgm:pt modelId="{129D3A5C-7D7D-4211-B629-747B0E679919}" type="sibTrans" cxnId="{201E3C11-0889-4D9E-8278-321094BD40E5}">
      <dgm:prSet/>
      <dgm:spPr/>
      <dgm:t>
        <a:bodyPr/>
        <a:lstStyle/>
        <a:p>
          <a:endParaRPr lang="en-CA"/>
        </a:p>
      </dgm:t>
    </dgm:pt>
    <dgm:pt modelId="{475CF468-0383-4EC3-8801-38C2E2796BBB}">
      <dgm:prSet custT="1"/>
      <dgm:spPr/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La matrice est carrée ? Sinon, pas de Dét</a:t>
          </a:r>
          <a:endParaRPr lang="en-CA" sz="2400" dirty="0">
            <a:latin typeface="Arial" pitchFamily="34" charset="0"/>
            <a:cs typeface="Arial" pitchFamily="34" charset="0"/>
          </a:endParaRPr>
        </a:p>
      </dgm:t>
    </dgm:pt>
    <dgm:pt modelId="{4DF3083F-6672-4E99-98F2-72312B97FCFF}" type="parTrans" cxnId="{9D3FE8D0-F4CC-4865-88CB-90B2B55A4C38}">
      <dgm:prSet/>
      <dgm:spPr/>
      <dgm:t>
        <a:bodyPr/>
        <a:lstStyle/>
        <a:p>
          <a:endParaRPr lang="en-CA"/>
        </a:p>
      </dgm:t>
    </dgm:pt>
    <dgm:pt modelId="{881030F0-621D-4DC4-B18A-8BE9B4309FC4}" type="sibTrans" cxnId="{9D3FE8D0-F4CC-4865-88CB-90B2B55A4C38}">
      <dgm:prSet/>
      <dgm:spPr/>
      <dgm:t>
        <a:bodyPr/>
        <a:lstStyle/>
        <a:p>
          <a:endParaRPr lang="en-CA"/>
        </a:p>
      </dgm:t>
    </dgm:pt>
    <dgm:pt modelId="{4149217C-0903-4E37-B93A-1B530B1775B1}" type="pres">
      <dgm:prSet presAssocID="{BDC16518-1E94-4952-BACC-585EA41FDE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E0F0BC04-4A68-4718-B013-C944AD31F622}" type="pres">
      <dgm:prSet presAssocID="{EF9B25FC-46F1-43C2-90E9-84EFC32E889E}" presName="node" presStyleLbl="node1" presStyleIdx="0" presStyleCnt="6" custScaleX="128948" custScaleY="135843" custLinFactX="10774" custLinFactNeighborX="100000" custLinFactNeighborY="-3690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BA79EE-9286-4790-BDD1-F21C7E3B1747}" type="pres">
      <dgm:prSet presAssocID="{4FDC29A6-B0EF-4233-9BBF-BB6CF2E8219F}" presName="sibTrans" presStyleCnt="0"/>
      <dgm:spPr/>
    </dgm:pt>
    <dgm:pt modelId="{2071F864-6566-46A8-9265-4D85AD8A63BA}" type="pres">
      <dgm:prSet presAssocID="{475CF468-0383-4EC3-8801-38C2E2796BBB}" presName="node" presStyleLbl="node1" presStyleIdx="1" presStyleCnt="6" custScaleX="101214" custScaleY="108587" custLinFactX="-31704" custLinFactNeighborX="-100000" custLinFactNeighborY="-3820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DBD19E-8470-4692-8AC4-43BFA8915FCA}" type="pres">
      <dgm:prSet presAssocID="{881030F0-621D-4DC4-B18A-8BE9B4309FC4}" presName="sibTrans" presStyleCnt="0"/>
      <dgm:spPr/>
    </dgm:pt>
    <dgm:pt modelId="{A4101295-AF11-481F-BCBE-111CC5A56E6B}" type="pres">
      <dgm:prSet presAssocID="{4FCA726E-0070-4941-AFC2-59948D9D16C7}" presName="node" presStyleLbl="node1" presStyleIdx="2" presStyleCnt="6" custScaleX="116836" custScaleY="133035" custLinFactNeighborX="-3825" custLinFactNeighborY="-1734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DF85B89-CE02-463F-9E60-05C9DDA11C61}" type="pres">
      <dgm:prSet presAssocID="{8F226630-4022-44D6-BA7A-02F769A9F8A2}" presName="sibTrans" presStyleCnt="0"/>
      <dgm:spPr/>
    </dgm:pt>
    <dgm:pt modelId="{D49B6302-3A38-42DE-A777-80AC5F196F24}" type="pres">
      <dgm:prSet presAssocID="{897628B0-E501-423A-B030-DEB014A78BA2}" presName="node" presStyleLbl="node1" presStyleIdx="3" presStyleCnt="6" custScaleX="143906" custScaleY="127902" custLinFactNeighborX="3614" custLinFactNeighborY="-2506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1ADF456-6FAE-48B5-803A-A6C3397710AF}" type="pres">
      <dgm:prSet presAssocID="{74E0C7FF-28C9-4F3A-AAA5-47187CF68AB7}" presName="sibTrans" presStyleCnt="0"/>
      <dgm:spPr/>
    </dgm:pt>
    <dgm:pt modelId="{2051C61A-C0FE-4344-AA4E-D2C798AEE6DD}" type="pres">
      <dgm:prSet presAssocID="{533DA2B4-7724-4A38-AE9C-A47D60D8467F}" presName="node" presStyleLbl="node1" presStyleIdx="4" presStyleCnt="6" custScaleX="104978" custScaleY="123595" custLinFactNeighborX="993" custLinFactNeighborY="-214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D310D8F-940F-45DA-A782-21DB505A0610}" type="pres">
      <dgm:prSet presAssocID="{B2116E68-7600-4BE3-964B-5505BEC7B7F6}" presName="sibTrans" presStyleCnt="0"/>
      <dgm:spPr/>
    </dgm:pt>
    <dgm:pt modelId="{3721DE62-CC2A-4735-AD2D-F5567488BD34}" type="pres">
      <dgm:prSet presAssocID="{1E6A2DD1-C111-4959-9E72-3E263B345F41}" presName="node" presStyleLbl="node1" presStyleIdx="5" presStyleCnt="6" custScaleX="141437" custScaleY="131109" custLinFactNeighborX="-521" custLinFactNeighborY="-2346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02407D4-4555-43A6-A24C-90E60290FF2F}" type="presOf" srcId="{BDC16518-1E94-4952-BACC-585EA41FDEC9}" destId="{4149217C-0903-4E37-B93A-1B530B1775B1}" srcOrd="0" destOrd="0" presId="urn:microsoft.com/office/officeart/2005/8/layout/default"/>
    <dgm:cxn modelId="{84D031F5-367E-47E5-827E-6F230E9B14BF}" srcId="{BDC16518-1E94-4952-BACC-585EA41FDEC9}" destId="{4FCA726E-0070-4941-AFC2-59948D9D16C7}" srcOrd="2" destOrd="0" parTransId="{F19487A9-DAD5-4090-81AF-EB2AC95D881D}" sibTransId="{8F226630-4022-44D6-BA7A-02F769A9F8A2}"/>
    <dgm:cxn modelId="{496EF5B0-27D9-47B2-BFA3-8900AF6632E0}" srcId="{BDC16518-1E94-4952-BACC-585EA41FDEC9}" destId="{897628B0-E501-423A-B030-DEB014A78BA2}" srcOrd="3" destOrd="0" parTransId="{0184AD39-817F-48E3-A4F4-EEA8A67F1E36}" sibTransId="{74E0C7FF-28C9-4F3A-AAA5-47187CF68AB7}"/>
    <dgm:cxn modelId="{9C025508-938B-4CE5-9879-D1F9CF95FE78}" type="presOf" srcId="{EF9B25FC-46F1-43C2-90E9-84EFC32E889E}" destId="{E0F0BC04-4A68-4718-B013-C944AD31F622}" srcOrd="0" destOrd="0" presId="urn:microsoft.com/office/officeart/2005/8/layout/default"/>
    <dgm:cxn modelId="{201E3C11-0889-4D9E-8278-321094BD40E5}" srcId="{BDC16518-1E94-4952-BACC-585EA41FDEC9}" destId="{1E6A2DD1-C111-4959-9E72-3E263B345F41}" srcOrd="5" destOrd="0" parTransId="{0C59E3AC-4FB3-42F6-9D43-9EF4AC743FA4}" sibTransId="{129D3A5C-7D7D-4211-B629-747B0E679919}"/>
    <dgm:cxn modelId="{B79272E1-A7A2-4F61-80A7-6DC471503EB3}" type="presOf" srcId="{4FCA726E-0070-4941-AFC2-59948D9D16C7}" destId="{A4101295-AF11-481F-BCBE-111CC5A56E6B}" srcOrd="0" destOrd="0" presId="urn:microsoft.com/office/officeart/2005/8/layout/default"/>
    <dgm:cxn modelId="{CD9CFD7D-59A1-421D-B2E0-4AEAF7EEADBD}" type="presOf" srcId="{1E6A2DD1-C111-4959-9E72-3E263B345F41}" destId="{3721DE62-CC2A-4735-AD2D-F5567488BD34}" srcOrd="0" destOrd="0" presId="urn:microsoft.com/office/officeart/2005/8/layout/default"/>
    <dgm:cxn modelId="{75F8B143-59B8-49BC-BF4E-6D42554C7447}" srcId="{BDC16518-1E94-4952-BACC-585EA41FDEC9}" destId="{EF9B25FC-46F1-43C2-90E9-84EFC32E889E}" srcOrd="0" destOrd="0" parTransId="{EC749E32-E5BF-46F5-A0E7-970EEB5F1D7E}" sibTransId="{4FDC29A6-B0EF-4233-9BBF-BB6CF2E8219F}"/>
    <dgm:cxn modelId="{9D3FE8D0-F4CC-4865-88CB-90B2B55A4C38}" srcId="{BDC16518-1E94-4952-BACC-585EA41FDEC9}" destId="{475CF468-0383-4EC3-8801-38C2E2796BBB}" srcOrd="1" destOrd="0" parTransId="{4DF3083F-6672-4E99-98F2-72312B97FCFF}" sibTransId="{881030F0-621D-4DC4-B18A-8BE9B4309FC4}"/>
    <dgm:cxn modelId="{B00B2532-2E07-492C-90B4-601F5F4BED1C}" type="presOf" srcId="{533DA2B4-7724-4A38-AE9C-A47D60D8467F}" destId="{2051C61A-C0FE-4344-AA4E-D2C798AEE6DD}" srcOrd="0" destOrd="0" presId="urn:microsoft.com/office/officeart/2005/8/layout/default"/>
    <dgm:cxn modelId="{F5420D25-6267-443B-BCBA-A6E3EF565E44}" type="presOf" srcId="{897628B0-E501-423A-B030-DEB014A78BA2}" destId="{D49B6302-3A38-42DE-A777-80AC5F196F24}" srcOrd="0" destOrd="0" presId="urn:microsoft.com/office/officeart/2005/8/layout/default"/>
    <dgm:cxn modelId="{D5E174D5-A93E-46A3-9BB3-FDBAB09DF747}" srcId="{BDC16518-1E94-4952-BACC-585EA41FDEC9}" destId="{533DA2B4-7724-4A38-AE9C-A47D60D8467F}" srcOrd="4" destOrd="0" parTransId="{2B930DEA-0A6E-4792-9CA0-40ADFE57DD6D}" sibTransId="{B2116E68-7600-4BE3-964B-5505BEC7B7F6}"/>
    <dgm:cxn modelId="{7259B02B-5D5B-4371-9BED-FE9AF15F7307}" type="presOf" srcId="{475CF468-0383-4EC3-8801-38C2E2796BBB}" destId="{2071F864-6566-46A8-9265-4D85AD8A63BA}" srcOrd="0" destOrd="0" presId="urn:microsoft.com/office/officeart/2005/8/layout/default"/>
    <dgm:cxn modelId="{F7F10031-8077-4A0A-953C-8BBFAAE5254C}" type="presParOf" srcId="{4149217C-0903-4E37-B93A-1B530B1775B1}" destId="{E0F0BC04-4A68-4718-B013-C944AD31F622}" srcOrd="0" destOrd="0" presId="urn:microsoft.com/office/officeart/2005/8/layout/default"/>
    <dgm:cxn modelId="{6385139F-A992-4099-AF54-59831DBB758F}" type="presParOf" srcId="{4149217C-0903-4E37-B93A-1B530B1775B1}" destId="{2DBA79EE-9286-4790-BDD1-F21C7E3B1747}" srcOrd="1" destOrd="0" presId="urn:microsoft.com/office/officeart/2005/8/layout/default"/>
    <dgm:cxn modelId="{CE0A5DA1-5125-4BAF-8449-3F1C65A6E566}" type="presParOf" srcId="{4149217C-0903-4E37-B93A-1B530B1775B1}" destId="{2071F864-6566-46A8-9265-4D85AD8A63BA}" srcOrd="2" destOrd="0" presId="urn:microsoft.com/office/officeart/2005/8/layout/default"/>
    <dgm:cxn modelId="{9179C9C2-066A-4C3B-9CAA-5A446A8A6582}" type="presParOf" srcId="{4149217C-0903-4E37-B93A-1B530B1775B1}" destId="{A2DBD19E-8470-4692-8AC4-43BFA8915FCA}" srcOrd="3" destOrd="0" presId="urn:microsoft.com/office/officeart/2005/8/layout/default"/>
    <dgm:cxn modelId="{8EA8EB83-C4B2-4555-B1C1-AEE5ED7CC6A9}" type="presParOf" srcId="{4149217C-0903-4E37-B93A-1B530B1775B1}" destId="{A4101295-AF11-481F-BCBE-111CC5A56E6B}" srcOrd="4" destOrd="0" presId="urn:microsoft.com/office/officeart/2005/8/layout/default"/>
    <dgm:cxn modelId="{661CC498-1F70-4C95-8666-9C0086953150}" type="presParOf" srcId="{4149217C-0903-4E37-B93A-1B530B1775B1}" destId="{EDF85B89-CE02-463F-9E60-05C9DDA11C61}" srcOrd="5" destOrd="0" presId="urn:microsoft.com/office/officeart/2005/8/layout/default"/>
    <dgm:cxn modelId="{094D4746-CAE2-4047-B691-2BCD2155991F}" type="presParOf" srcId="{4149217C-0903-4E37-B93A-1B530B1775B1}" destId="{D49B6302-3A38-42DE-A777-80AC5F196F24}" srcOrd="6" destOrd="0" presId="urn:microsoft.com/office/officeart/2005/8/layout/default"/>
    <dgm:cxn modelId="{94D2592B-CD9D-4EA9-A64E-30B7E0BF2836}" type="presParOf" srcId="{4149217C-0903-4E37-B93A-1B530B1775B1}" destId="{91ADF456-6FAE-48B5-803A-A6C3397710AF}" srcOrd="7" destOrd="0" presId="urn:microsoft.com/office/officeart/2005/8/layout/default"/>
    <dgm:cxn modelId="{DCAB472B-D504-4B67-97B7-856510546568}" type="presParOf" srcId="{4149217C-0903-4E37-B93A-1B530B1775B1}" destId="{2051C61A-C0FE-4344-AA4E-D2C798AEE6DD}" srcOrd="8" destOrd="0" presId="urn:microsoft.com/office/officeart/2005/8/layout/default"/>
    <dgm:cxn modelId="{3D34D2CD-C417-462F-8819-C0A3E2E597C2}" type="presParOf" srcId="{4149217C-0903-4E37-B93A-1B530B1775B1}" destId="{7D310D8F-940F-45DA-A782-21DB505A0610}" srcOrd="9" destOrd="0" presId="urn:microsoft.com/office/officeart/2005/8/layout/default"/>
    <dgm:cxn modelId="{3F31009A-2372-4C65-9B68-A8B357194938}" type="presParOf" srcId="{4149217C-0903-4E37-B93A-1B530B1775B1}" destId="{3721DE62-CC2A-4735-AD2D-F5567488BD3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0BC04-4A68-4718-B013-C944AD31F622}">
      <dsp:nvSpPr>
        <dsp:cNvPr id="0" name=""/>
        <dsp:cNvSpPr/>
      </dsp:nvSpPr>
      <dsp:spPr>
        <a:xfrm>
          <a:off x="2887473" y="0"/>
          <a:ext cx="2810376" cy="1776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latin typeface="Arial" pitchFamily="34" charset="0"/>
              <a:cs typeface="Arial" pitchFamily="34" charset="0"/>
            </a:rPr>
            <a:t>L’applicabilité des propriétés du déterminant</a:t>
          </a:r>
          <a:endParaRPr lang="en-CA" sz="2400" kern="1200" dirty="0"/>
        </a:p>
      </dsp:txBody>
      <dsp:txXfrm>
        <a:off x="2887473" y="0"/>
        <a:ext cx="2810376" cy="1776390"/>
      </dsp:txXfrm>
    </dsp:sp>
    <dsp:sp modelId="{2071F864-6566-46A8-9265-4D85AD8A63BA}">
      <dsp:nvSpPr>
        <dsp:cNvPr id="0" name=""/>
        <dsp:cNvSpPr/>
      </dsp:nvSpPr>
      <dsp:spPr>
        <a:xfrm>
          <a:off x="631073" y="0"/>
          <a:ext cx="2205924" cy="1419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latin typeface="Arial" pitchFamily="34" charset="0"/>
              <a:cs typeface="Arial" pitchFamily="34" charset="0"/>
            </a:rPr>
            <a:t>La matrice est carrée ? Sinon, pas de Dét</a:t>
          </a:r>
          <a:endParaRPr lang="en-CA" sz="2400" kern="1200" dirty="0">
            <a:latin typeface="Arial" pitchFamily="34" charset="0"/>
            <a:cs typeface="Arial" pitchFamily="34" charset="0"/>
          </a:endParaRPr>
        </a:p>
      </dsp:txBody>
      <dsp:txXfrm>
        <a:off x="631073" y="0"/>
        <a:ext cx="2205924" cy="1419969"/>
      </dsp:txXfrm>
    </dsp:sp>
    <dsp:sp modelId="{A4101295-AF11-481F-BCBE-111CC5A56E6B}">
      <dsp:nvSpPr>
        <dsp:cNvPr id="0" name=""/>
        <dsp:cNvSpPr/>
      </dsp:nvSpPr>
      <dsp:spPr>
        <a:xfrm>
          <a:off x="5842022" y="0"/>
          <a:ext cx="2546400" cy="173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latin typeface="Arial" pitchFamily="34" charset="0"/>
              <a:cs typeface="Arial" pitchFamily="34" charset="0"/>
            </a:rPr>
            <a:t>Choisir la ligne ou la colonne facilement à résoudre</a:t>
          </a:r>
          <a:endParaRPr lang="en-CA" sz="2400" kern="1200" dirty="0"/>
        </a:p>
      </dsp:txBody>
      <dsp:txXfrm>
        <a:off x="5842022" y="0"/>
        <a:ext cx="2546400" cy="1739671"/>
      </dsp:txXfrm>
    </dsp:sp>
    <dsp:sp modelId="{D49B6302-3A38-42DE-A777-80AC5F196F24}">
      <dsp:nvSpPr>
        <dsp:cNvPr id="0" name=""/>
        <dsp:cNvSpPr/>
      </dsp:nvSpPr>
      <dsp:spPr>
        <a:xfrm>
          <a:off x="79853" y="1705319"/>
          <a:ext cx="3136381" cy="16725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latin typeface="Arial" pitchFamily="34" charset="0"/>
              <a:cs typeface="Arial" pitchFamily="34" charset="0"/>
            </a:rPr>
            <a:t>Calculer les mineurs des </a:t>
          </a:r>
          <a:r>
            <a:rPr lang="fr-CA" sz="2400" kern="1200" dirty="0" smtClean="0">
              <a:latin typeface="Arial" pitchFamily="34" charset="0"/>
              <a:cs typeface="Arial" pitchFamily="34" charset="0"/>
            </a:rPr>
            <a:t>élément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latin typeface="Arial" pitchFamily="34" charset="0"/>
              <a:cs typeface="Arial" pitchFamily="34" charset="0"/>
            </a:rPr>
            <a:t>correspondants</a:t>
          </a:r>
          <a:endParaRPr lang="en-CA" sz="2400" kern="1200" dirty="0"/>
        </a:p>
      </dsp:txBody>
      <dsp:txXfrm>
        <a:off x="79853" y="1705319"/>
        <a:ext cx="3136381" cy="1672547"/>
      </dsp:txXfrm>
    </dsp:sp>
    <dsp:sp modelId="{2051C61A-C0FE-4344-AA4E-D2C798AEE6DD}">
      <dsp:nvSpPr>
        <dsp:cNvPr id="0" name=""/>
        <dsp:cNvSpPr/>
      </dsp:nvSpPr>
      <dsp:spPr>
        <a:xfrm>
          <a:off x="3377058" y="1780256"/>
          <a:ext cx="2287959" cy="1616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latin typeface="Arial" pitchFamily="34" charset="0"/>
              <a:cs typeface="Arial" pitchFamily="34" charset="0"/>
            </a:rPr>
            <a:t>Calculer les cofacteurs des éléments mentionnés</a:t>
          </a:r>
          <a:endParaRPr lang="en-CA" sz="2400" kern="1200" dirty="0"/>
        </a:p>
      </dsp:txBody>
      <dsp:txXfrm>
        <a:off x="3377058" y="1780256"/>
        <a:ext cx="2287959" cy="1616226"/>
      </dsp:txXfrm>
    </dsp:sp>
    <dsp:sp modelId="{3721DE62-CC2A-4735-AD2D-F5567488BD34}">
      <dsp:nvSpPr>
        <dsp:cNvPr id="0" name=""/>
        <dsp:cNvSpPr/>
      </dsp:nvSpPr>
      <dsp:spPr>
        <a:xfrm>
          <a:off x="5849966" y="1705326"/>
          <a:ext cx="3082570" cy="1714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latin typeface="Arial" pitchFamily="34" charset="0"/>
              <a:cs typeface="Arial" pitchFamily="34" charset="0"/>
            </a:rPr>
            <a:t>Déterminant = </a:t>
          </a:r>
          <a:r>
            <a:rPr lang="fr-CA" sz="2400" kern="1200" dirty="0" smtClean="0">
              <a:latin typeface="Arial" pitchFamily="34" charset="0"/>
              <a:cs typeface="Arial" pitchFamily="34" charset="0"/>
              <a:sym typeface="Symbol"/>
            </a:rPr>
            <a:t>élément(mineur)</a:t>
          </a:r>
          <a:r>
            <a:rPr lang="fr-CA" sz="2400" kern="1200" dirty="0" smtClean="0">
              <a:latin typeface="Arial" pitchFamily="34" charset="0"/>
              <a:cs typeface="Arial" pitchFamily="34" charset="0"/>
              <a:sym typeface="Symbol"/>
            </a:rPr>
            <a:t>(cofacteur)</a:t>
          </a:r>
          <a:endParaRPr lang="en-CA" sz="2400" kern="1200" dirty="0"/>
        </a:p>
      </dsp:txBody>
      <dsp:txXfrm>
        <a:off x="5849966" y="1705326"/>
        <a:ext cx="3082570" cy="1714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DAC769-719B-4E46-B791-06F39758C061}" type="datetimeFigureOut">
              <a:rPr lang="en-CA" smtClean="0"/>
              <a:t>2013-06-10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CB8512-5925-4821-8D23-B68482C7BC4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1LWuY8i6Hw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82544" cy="1008112"/>
          </a:xfrm>
        </p:spPr>
        <p:txBody>
          <a:bodyPr>
            <a:normAutofit/>
          </a:bodyPr>
          <a:lstStyle/>
          <a:p>
            <a:pPr algn="l"/>
            <a:r>
              <a:rPr lang="fr-CA" sz="3200" smtClean="0">
                <a:latin typeface="Arial" pitchFamily="34" charset="0"/>
                <a:cs typeface="Arial" pitchFamily="34" charset="0"/>
              </a:rPr>
              <a:t>Le calcul d’un déterminant</a:t>
            </a:r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712968" cy="3744416"/>
          </a:xfrm>
        </p:spPr>
        <p:txBody>
          <a:bodyPr>
            <a:normAutofit/>
          </a:bodyPr>
          <a:lstStyle/>
          <a:p>
            <a:pPr algn="l"/>
            <a:r>
              <a:rPr lang="fr-C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Aujourd’hui:</a:t>
            </a:r>
          </a:p>
          <a:p>
            <a:pPr algn="l"/>
            <a:r>
              <a:rPr lang="fr-C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Vérification des devoirs. Retour.</a:t>
            </a:r>
          </a:p>
          <a:p>
            <a:pPr algn="l"/>
            <a:r>
              <a:rPr lang="fr-C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Titre de la leçon et contextualisation.</a:t>
            </a:r>
          </a:p>
          <a:p>
            <a:pPr algn="l"/>
            <a:r>
              <a:rPr lang="fr-C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L’acquisition des connaissances déclaratives, procédurale et conditionnelles. Exemples.</a:t>
            </a:r>
          </a:p>
          <a:p>
            <a:pPr algn="l"/>
            <a:r>
              <a:rPr lang="fr-C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révision, la conclusion et la clôture.</a:t>
            </a:r>
          </a:p>
          <a:p>
            <a:pPr algn="l"/>
            <a:endParaRPr lang="fr-CA" dirty="0" smtClean="0"/>
          </a:p>
          <a:p>
            <a:pPr algn="l"/>
            <a:endParaRPr lang="fr-CA" dirty="0" smtClean="0"/>
          </a:p>
          <a:p>
            <a:pPr algn="l"/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3565866"/>
      </p:ext>
    </p:extLst>
  </p:cSld>
  <p:clrMapOvr>
    <a:masterClrMapping/>
  </p:clrMapOvr>
  <p:transition spd="slow">
    <p:cover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6864" cy="2808312"/>
          </a:xfrm>
        </p:spPr>
        <p:txBody>
          <a:bodyPr>
            <a:noAutofit/>
          </a:bodyPr>
          <a:lstStyle/>
          <a:p>
            <a:pPr algn="l"/>
            <a:r>
              <a:rPr lang="fr-C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 smtClean="0">
                <a:latin typeface="Arial" pitchFamily="34" charset="0"/>
                <a:cs typeface="Arial" pitchFamily="34" charset="0"/>
              </a:rPr>
            </a:br>
            <a:r>
              <a:rPr lang="fr-CA" sz="2400" dirty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 smtClean="0">
                <a:latin typeface="Arial" pitchFamily="34" charset="0"/>
                <a:cs typeface="Arial" pitchFamily="34" charset="0"/>
              </a:rPr>
            </a:br>
            <a:r>
              <a:rPr lang="fr-CA" sz="2400" dirty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 smtClean="0">
                <a:latin typeface="Arial" pitchFamily="34" charset="0"/>
                <a:cs typeface="Arial" pitchFamily="34" charset="0"/>
              </a:rPr>
            </a:br>
            <a:r>
              <a:rPr lang="fr-CA" sz="2400" dirty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 smtClean="0"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 smtClean="0">
                <a:latin typeface="Arial" pitchFamily="34" charset="0"/>
                <a:cs typeface="Arial" pitchFamily="34" charset="0"/>
              </a:rPr>
            </a:br>
            <a:r>
              <a:rPr lang="fr-CA" sz="2400" dirty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 smtClean="0"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latin typeface="Arial" pitchFamily="34" charset="0"/>
                <a:cs typeface="Arial" pitchFamily="34" charset="0"/>
              </a:rPr>
              <a:t>Le calcul d’un déterminant de troisième degré sur :</a:t>
            </a:r>
            <a:br>
              <a:rPr lang="fr-CA" sz="2400" dirty="0" smtClean="0"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 smtClean="0"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hlinkClick r:id="rId2"/>
              </a:rPr>
              <a:t>http</a:t>
            </a:r>
            <a:r>
              <a:rPr lang="fr-CA" sz="2400" dirty="0">
                <a:hlinkClick r:id="rId2"/>
              </a:rPr>
              <a:t>://www.youtube.com/watch?v=21LWuY8i6Hw</a:t>
            </a: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>
                <a:latin typeface="Arial" pitchFamily="34" charset="0"/>
                <a:cs typeface="Arial" pitchFamily="34" charset="0"/>
              </a:rPr>
              <a:t/>
            </a:r>
            <a:br>
              <a:rPr lang="en-CA" sz="2400" dirty="0">
                <a:latin typeface="Arial" pitchFamily="34" charset="0"/>
                <a:cs typeface="Arial" pitchFamily="34" charset="0"/>
              </a:rPr>
            </a:b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289"/>
            <a:ext cx="7772400" cy="599399"/>
          </a:xfrm>
        </p:spPr>
        <p:txBody>
          <a:bodyPr>
            <a:normAutofit/>
          </a:bodyPr>
          <a:lstStyle/>
          <a:p>
            <a:pPr algn="l"/>
            <a:r>
              <a:rPr lang="fr-CA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fr-CA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fr-CA" sz="3200" dirty="0" smtClean="0">
                <a:effectLst/>
                <a:latin typeface="Arial" pitchFamily="34" charset="0"/>
                <a:cs typeface="Arial" pitchFamily="34" charset="0"/>
              </a:rPr>
              <a:t>La </a:t>
            </a:r>
            <a:r>
              <a:rPr lang="fr-CA" sz="3200" dirty="0">
                <a:effectLst/>
                <a:latin typeface="Arial" pitchFamily="34" charset="0"/>
                <a:cs typeface="Arial" pitchFamily="34" charset="0"/>
              </a:rPr>
              <a:t>procédure </a:t>
            </a:r>
            <a:r>
              <a:rPr lang="fr-CA" sz="3200" dirty="0" smtClean="0">
                <a:effectLst/>
                <a:latin typeface="Arial" pitchFamily="34" charset="0"/>
                <a:cs typeface="Arial" pitchFamily="34" charset="0"/>
              </a:rPr>
              <a:t>écrite </a:t>
            </a:r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964488" cy="4464496"/>
          </a:xfrm>
        </p:spPr>
        <p:txBody>
          <a:bodyPr>
            <a:normAutofit/>
          </a:bodyPr>
          <a:lstStyle/>
          <a:p>
            <a:pPr algn="l" fontAlgn="t"/>
            <a:r>
              <a:rPr lang="fr-CA" sz="2400" dirty="0" smtClean="0">
                <a:latin typeface="Arial" pitchFamily="34" charset="0"/>
                <a:cs typeface="Arial" pitchFamily="34" charset="0"/>
              </a:rPr>
              <a:t>1) S’assurer 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que la matrice est bien carrée. Sinon =&gt; pas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de Dét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.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 algn="l" fontAlgn="t"/>
            <a:r>
              <a:rPr lang="fr-CA" sz="24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S’assurer qu’il n’y a pas de ligne ou colonne nulle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dans la</a:t>
            </a:r>
          </a:p>
          <a:p>
            <a:pPr algn="l" fontAlgn="t"/>
            <a:r>
              <a:rPr lang="fr-CA" sz="2400" dirty="0" smtClean="0">
                <a:latin typeface="Arial" pitchFamily="34" charset="0"/>
                <a:cs typeface="Arial" pitchFamily="34" charset="0"/>
              </a:rPr>
              <a:t>matrice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. Sinon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Dét =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0.</a:t>
            </a:r>
          </a:p>
          <a:p>
            <a:pPr algn="l" fontAlgn="t"/>
            <a:r>
              <a:rPr lang="fr-CA" sz="26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S’assurer qu’il n’y a pas de ligne (ou colonne) qui est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le    produit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d’une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autre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ligne (ou colonne). Sinon =&gt; Dét =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0.</a:t>
            </a:r>
            <a:endParaRPr lang="en-CA" sz="2600" dirty="0">
              <a:latin typeface="Arial" pitchFamily="34" charset="0"/>
              <a:cs typeface="Arial" pitchFamily="34" charset="0"/>
            </a:endParaRPr>
          </a:p>
          <a:p>
            <a:pPr algn="l" fontAlgn="t"/>
            <a:r>
              <a:rPr lang="fr-CA" sz="26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Choisir la ligne ou la colonne qui est la plus facile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à</a:t>
            </a:r>
          </a:p>
          <a:p>
            <a:pPr algn="l" fontAlgn="t"/>
            <a:r>
              <a:rPr lang="fr-CA" sz="2600" dirty="0" smtClean="0">
                <a:latin typeface="Arial" pitchFamily="34" charset="0"/>
                <a:cs typeface="Arial" pitchFamily="34" charset="0"/>
              </a:rPr>
              <a:t>résoudre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. Écrire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ses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éléments.</a:t>
            </a:r>
            <a:endParaRPr lang="en-CA" sz="2600" dirty="0">
              <a:latin typeface="Arial" pitchFamily="34" charset="0"/>
              <a:cs typeface="Arial" pitchFamily="34" charset="0"/>
            </a:endParaRPr>
          </a:p>
          <a:p>
            <a:pPr algn="l" fontAlgn="t"/>
            <a:endParaRPr lang="en-CA" sz="26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722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4632" cy="432047"/>
          </a:xfrm>
        </p:spPr>
        <p:txBody>
          <a:bodyPr>
            <a:normAutofit fontScale="90000"/>
          </a:bodyPr>
          <a:lstStyle/>
          <a:p>
            <a:pPr algn="l"/>
            <a:r>
              <a:rPr lang="fr-CA" sz="2400" b="0" dirty="0">
                <a:latin typeface="Arial" pitchFamily="34" charset="0"/>
                <a:cs typeface="Arial" pitchFamily="34" charset="0"/>
              </a:rPr>
              <a:t>b</a:t>
            </a:r>
            <a:r>
              <a:rPr lang="fr-CA" sz="3200" b="0" dirty="0">
                <a:latin typeface="Arial" pitchFamily="34" charset="0"/>
                <a:cs typeface="Arial" pitchFamily="34" charset="0"/>
              </a:rPr>
              <a:t>) </a:t>
            </a:r>
            <a:r>
              <a:rPr lang="fr-CA" sz="3200" b="0" dirty="0">
                <a:effectLst/>
                <a:latin typeface="Arial" pitchFamily="34" charset="0"/>
                <a:cs typeface="Arial" pitchFamily="34" charset="0"/>
              </a:rPr>
              <a:t>La procédure écrite </a:t>
            </a:r>
            <a:endParaRPr lang="en-CA" sz="3200" b="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9592" y="692696"/>
                <a:ext cx="7704856" cy="3528392"/>
              </a:xfrm>
            </p:spPr>
            <p:txBody>
              <a:bodyPr>
                <a:noAutofit/>
              </a:bodyPr>
              <a:lstStyle/>
              <a:p>
                <a:pPr algn="l" fontAlgn="t"/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fr-CA" sz="2400" dirty="0">
                    <a:latin typeface="Arial" pitchFamily="34" charset="0"/>
                    <a:cs typeface="Arial" pitchFamily="34" charset="0"/>
                  </a:rPr>
                  <a:t>) Trouver les mineurs des éléments de cette ligne (ou colonne).</a:t>
                </a:r>
                <a:endParaRPr lang="en-CA" sz="2400" dirty="0">
                  <a:latin typeface="Arial" pitchFamily="34" charset="0"/>
                  <a:cs typeface="Arial" pitchFamily="34" charset="0"/>
                </a:endParaRPr>
              </a:p>
              <a:p>
                <a:pPr algn="l" fontAlgn="t"/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6) </a:t>
                </a:r>
                <a:r>
                  <a:rPr lang="fr-CA" sz="2400" dirty="0">
                    <a:latin typeface="Arial" pitchFamily="34" charset="0"/>
                    <a:cs typeface="Arial" pitchFamily="34" charset="0"/>
                  </a:rPr>
                  <a:t>Trouver les cofacteurs des éléments de cette ligne (ou colonne).</a:t>
                </a:r>
                <a:endParaRPr lang="en-CA" sz="2400" dirty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7) Résoudre</a:t>
                </a:r>
                <a:r>
                  <a:rPr lang="fr-CA" sz="2400" dirty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Déterminant </a:t>
                </a:r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= </a:t>
                </a:r>
                <a:endParaRPr lang="fr-CA" sz="24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CA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CA" sz="24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fr-CA" sz="24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fr-CA" sz="2400" i="1">
                            <a:latin typeface="Cambria Math"/>
                          </a:rPr>
                          <m:t>é</m:t>
                        </m:r>
                        <m:r>
                          <a:rPr lang="fr-CA" sz="2400" i="1">
                            <a:latin typeface="Cambria Math"/>
                          </a:rPr>
                          <m:t>𝑙</m:t>
                        </m:r>
                        <m:r>
                          <a:rPr lang="fr-CA" sz="2400" i="1">
                            <a:latin typeface="Cambria Math"/>
                          </a:rPr>
                          <m:t>é</m:t>
                        </m:r>
                        <m:r>
                          <a:rPr lang="fr-CA" sz="2400" i="1">
                            <a:latin typeface="Cambria Math"/>
                          </a:rPr>
                          <m:t>𝑚𝑒𝑛𝑡</m:t>
                        </m:r>
                        <m:r>
                          <a:rPr lang="fr-CA" sz="2400" i="1">
                            <a:latin typeface="Cambria Math"/>
                          </a:rPr>
                          <m:t>∗(</m:t>
                        </m:r>
                        <m:r>
                          <a:rPr lang="fr-CA" sz="2400" i="1">
                            <a:latin typeface="Cambria Math"/>
                          </a:rPr>
                          <m:t>𝑚𝑖𝑛𝑒𝑢𝑟</m:t>
                        </m:r>
                        <m:r>
                          <a:rPr lang="fr-CA" sz="2400" i="1">
                            <a:latin typeface="Cambria Math"/>
                          </a:rPr>
                          <m:t>)∗</m:t>
                        </m:r>
                      </m:e>
                    </m:nary>
                    <m:r>
                      <a:rPr lang="fr-CA" sz="2400" i="1">
                        <a:latin typeface="Cambria Math"/>
                      </a:rPr>
                      <m:t>𝑐𝑜𝑓𝑎𝑐𝑡𝑒𝑢𝑟</m:t>
                    </m:r>
                  </m:oMath>
                </a14:m>
                <a:r>
                  <a:rPr lang="en-CA" sz="2400" dirty="0" smtClean="0"/>
                  <a:t> (</a:t>
                </a:r>
                <a:r>
                  <a:rPr lang="en-CA" sz="2400" dirty="0" smtClean="0">
                    <a:latin typeface="Arial" pitchFamily="34" charset="0"/>
                    <a:cs typeface="Arial" pitchFamily="34" charset="0"/>
                  </a:rPr>
                  <a:t>Laplace</a:t>
                </a:r>
                <a:r>
                  <a:rPr lang="en-CA" sz="2400" dirty="0" smtClean="0"/>
                  <a:t>),</a:t>
                </a:r>
                <a:endParaRPr lang="en-CA" sz="2400" dirty="0"/>
              </a:p>
              <a:p>
                <a:pPr algn="l"/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fr-CA" sz="2400" dirty="0" smtClean="0"/>
                  <a:t>ù</a:t>
                </a:r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 n = la </a:t>
                </a:r>
                <a:r>
                  <a:rPr lang="fr-CA" sz="2400" dirty="0">
                    <a:latin typeface="Arial" pitchFamily="34" charset="0"/>
                    <a:cs typeface="Arial" pitchFamily="34" charset="0"/>
                  </a:rPr>
                  <a:t>dimension de </a:t>
                </a:r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la </a:t>
                </a:r>
                <a:r>
                  <a:rPr lang="fr-CA" sz="2400" dirty="0">
                    <a:latin typeface="Arial" pitchFamily="34" charset="0"/>
                    <a:cs typeface="Arial" pitchFamily="34" charset="0"/>
                  </a:rPr>
                  <a:t>matrice.</a:t>
                </a:r>
                <a:endParaRPr lang="en-CA" sz="2400" dirty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Si </a:t>
                </a:r>
                <a:r>
                  <a:rPr lang="fr-CA" sz="2400" dirty="0">
                    <a:latin typeface="Arial" pitchFamily="34" charset="0"/>
                    <a:cs typeface="Arial" pitchFamily="34" charset="0"/>
                  </a:rPr>
                  <a:t>les mineurs sont encore des matrices (3x3) ou plus </a:t>
                </a:r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  grande</a:t>
                </a:r>
                <a:r>
                  <a:rPr lang="fr-CA" sz="2400" dirty="0">
                    <a:latin typeface="Arial" pitchFamily="34" charset="0"/>
                    <a:cs typeface="Arial" pitchFamily="34" charset="0"/>
                  </a:rPr>
                  <a:t>, à l’étape de </a:t>
                </a:r>
                <a:r>
                  <a:rPr lang="fr-CA" sz="2400" dirty="0" smtClean="0">
                    <a:latin typeface="Arial" pitchFamily="34" charset="0"/>
                    <a:cs typeface="Arial" pitchFamily="34" charset="0"/>
                  </a:rPr>
                  <a:t>résoudre, retour </a:t>
                </a:r>
                <a:r>
                  <a:rPr lang="fr-CA" sz="2400" dirty="0">
                    <a:latin typeface="Arial" pitchFamily="34" charset="0"/>
                    <a:cs typeface="Arial" pitchFamily="34" charset="0"/>
                  </a:rPr>
                  <a:t>à l’étape 3.</a:t>
                </a:r>
                <a:r>
                  <a:rPr lang="en-CA" sz="2400" dirty="0"/>
                  <a:t> </a:t>
                </a:r>
                <a:endParaRPr lang="en-CA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9592" y="692696"/>
                <a:ext cx="7704856" cy="3528392"/>
              </a:xfrm>
              <a:blipFill rotWithShape="1">
                <a:blip r:embed="rId2"/>
                <a:stretch>
                  <a:fillRect l="-1821" t="-1384" b="-65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950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4632" cy="2348880"/>
          </a:xfrm>
        </p:spPr>
        <p:txBody>
          <a:bodyPr>
            <a:normAutofit fontScale="90000"/>
          </a:bodyPr>
          <a:lstStyle/>
          <a:p>
            <a:pPr algn="l"/>
            <a:r>
              <a:rPr lang="fr-CA" sz="32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3200" b="0" dirty="0" smtClean="0">
                <a:latin typeface="Arial" pitchFamily="34" charset="0"/>
                <a:cs typeface="Arial" pitchFamily="34" charset="0"/>
              </a:rPr>
            </a:br>
            <a:r>
              <a:rPr lang="fr-CA" sz="3200" b="0" dirty="0">
                <a:latin typeface="Arial" pitchFamily="34" charset="0"/>
                <a:cs typeface="Arial" pitchFamily="34" charset="0"/>
              </a:rPr>
              <a:t/>
            </a:r>
            <a:br>
              <a:rPr lang="fr-CA" sz="3200" b="0" dirty="0">
                <a:latin typeface="Arial" pitchFamily="34" charset="0"/>
                <a:cs typeface="Arial" pitchFamily="34" charset="0"/>
              </a:rPr>
            </a:br>
            <a:r>
              <a:rPr lang="fr-CA" sz="32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3200" b="0" dirty="0" smtClean="0">
                <a:latin typeface="Arial" pitchFamily="34" charset="0"/>
                <a:cs typeface="Arial" pitchFamily="34" charset="0"/>
              </a:rPr>
            </a:br>
            <a:r>
              <a:rPr lang="fr-CA" sz="32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3200" b="0" dirty="0" smtClean="0">
                <a:latin typeface="Arial" pitchFamily="34" charset="0"/>
                <a:cs typeface="Arial" pitchFamily="34" charset="0"/>
              </a:rPr>
            </a:br>
            <a:r>
              <a:rPr lang="fr-CA" sz="32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3200" b="0" dirty="0" smtClean="0">
                <a:latin typeface="Arial" pitchFamily="34" charset="0"/>
                <a:cs typeface="Arial" pitchFamily="34" charset="0"/>
              </a:rPr>
            </a:br>
            <a:r>
              <a:rPr lang="fr-CA" sz="3200" b="0" dirty="0" smtClean="0">
                <a:latin typeface="Arial" pitchFamily="34" charset="0"/>
                <a:cs typeface="Arial" pitchFamily="34" charset="0"/>
              </a:rPr>
              <a:t>Autres étapes de l’acquisition</a:t>
            </a:r>
            <a:br>
              <a:rPr lang="fr-CA" sz="3200" b="0" dirty="0" smtClean="0">
                <a:latin typeface="Arial" pitchFamily="34" charset="0"/>
                <a:cs typeface="Arial" pitchFamily="34" charset="0"/>
              </a:rPr>
            </a:br>
            <a:r>
              <a:rPr lang="fr-CA" sz="3200" b="0" dirty="0" smtClean="0">
                <a:latin typeface="Arial" pitchFamily="34" charset="0"/>
                <a:cs typeface="Arial" pitchFamily="34" charset="0"/>
              </a:rPr>
              <a:t>c)La </a:t>
            </a:r>
            <a:r>
              <a:rPr lang="fr-CA" sz="3200" b="0" dirty="0">
                <a:latin typeface="Arial" pitchFamily="34" charset="0"/>
                <a:cs typeface="Arial" pitchFamily="34" charset="0"/>
              </a:rPr>
              <a:t>représentation </a:t>
            </a:r>
            <a:r>
              <a:rPr lang="fr-CA" sz="3200" b="0" dirty="0" smtClean="0">
                <a:latin typeface="Arial" pitchFamily="34" charset="0"/>
                <a:cs typeface="Arial" pitchFamily="34" charset="0"/>
              </a:rPr>
              <a:t>visuelle</a:t>
            </a:r>
            <a:br>
              <a:rPr lang="fr-CA" sz="3200" b="0" dirty="0" smtClean="0">
                <a:latin typeface="Arial" pitchFamily="34" charset="0"/>
                <a:cs typeface="Arial" pitchFamily="34" charset="0"/>
              </a:rPr>
            </a:br>
            <a:r>
              <a:rPr lang="fr-CA" sz="3200" b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CA" sz="3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A" sz="2700" b="0" dirty="0" smtClean="0">
                <a:latin typeface="Arial" pitchFamily="34" charset="0"/>
                <a:cs typeface="Arial" pitchFamily="34" charset="0"/>
              </a:rPr>
              <a:t>Exercice</a:t>
            </a:r>
            <a:br>
              <a:rPr lang="fr-CA" sz="2700" b="0" dirty="0" smtClean="0">
                <a:latin typeface="Arial" pitchFamily="34" charset="0"/>
                <a:cs typeface="Arial" pitchFamily="34" charset="0"/>
              </a:rPr>
            </a:br>
            <a:r>
              <a:rPr lang="fr-CA" sz="2700" b="0" dirty="0" smtClean="0">
                <a:latin typeface="Arial" pitchFamily="34" charset="0"/>
                <a:cs typeface="Arial" pitchFamily="34" charset="0"/>
              </a:rPr>
              <a:t>d) La représentation mentale</a:t>
            </a:r>
            <a:br>
              <a:rPr lang="fr-CA" sz="2700" b="0" dirty="0" smtClean="0">
                <a:latin typeface="Arial" pitchFamily="34" charset="0"/>
                <a:cs typeface="Arial" pitchFamily="34" charset="0"/>
              </a:rPr>
            </a:br>
            <a:r>
              <a:rPr lang="fr-CA" sz="2700" b="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700" b="0" dirty="0" smtClean="0">
                <a:latin typeface="Arial" pitchFamily="34" charset="0"/>
                <a:cs typeface="Arial" pitchFamily="34" charset="0"/>
              </a:rPr>
              <a:t>   Exercice</a:t>
            </a:r>
            <a:endParaRPr lang="en-CA" sz="27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549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821649"/>
          </a:xfrm>
        </p:spPr>
        <p:txBody>
          <a:bodyPr>
            <a:normAutofit/>
          </a:bodyPr>
          <a:lstStyle/>
          <a:p>
            <a:pPr algn="l"/>
            <a:r>
              <a:rPr lang="fr-FR" sz="3200" b="0" dirty="0">
                <a:effectLst/>
                <a:latin typeface="Arial" pitchFamily="34" charset="0"/>
                <a:cs typeface="Arial" pitchFamily="34" charset="0"/>
              </a:rPr>
              <a:t>Phase d’</a:t>
            </a:r>
            <a:r>
              <a:rPr lang="fr-CA" sz="3200" b="0" dirty="0">
                <a:effectLst/>
                <a:latin typeface="Arial" pitchFamily="34" charset="0"/>
                <a:cs typeface="Arial" pitchFamily="34" charset="0"/>
              </a:rPr>
              <a:t>intégration</a:t>
            </a:r>
            <a:endParaRPr lang="en-CA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702624" cy="3830583"/>
          </a:xfrm>
        </p:spPr>
        <p:txBody>
          <a:bodyPr>
            <a:normAutofit/>
          </a:bodyPr>
          <a:lstStyle/>
          <a:p>
            <a:pPr algn="l"/>
            <a:r>
              <a:rPr lang="fr-FR" sz="2400" dirty="0">
                <a:latin typeface="Arial" pitchFamily="34" charset="0"/>
                <a:cs typeface="Arial" pitchFamily="34" charset="0"/>
              </a:rPr>
              <a:t>Exercice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1. Calculer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le déterminant de la matrice A, à l’aide de la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méthode du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mineur-cofacteur : 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10521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5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488254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CA" sz="2400" dirty="0" smtClean="0">
                <a:latin typeface="Arial" pitchFamily="34" charset="0"/>
                <a:cs typeface="Arial" pitchFamily="34" charset="0"/>
              </a:rPr>
              <a:t>Conseils 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en ce qui concerne les modalités et les difficultés d’utilisation de la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procédure.</a:t>
            </a:r>
          </a:p>
          <a:p>
            <a:pPr marL="109728" indent="0">
              <a:buNone/>
            </a:pPr>
            <a:r>
              <a:rPr lang="fr-CA" sz="2400" dirty="0" smtClean="0">
                <a:latin typeface="Arial" pitchFamily="34" charset="0"/>
                <a:cs typeface="Arial" pitchFamily="34" charset="0"/>
              </a:rPr>
              <a:t>Exemples. 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CA" sz="3200" dirty="0" smtClean="0">
                <a:latin typeface="Arial" pitchFamily="34" charset="0"/>
                <a:cs typeface="Arial" pitchFamily="34" charset="0"/>
              </a:rPr>
              <a:t>Automatisation</a:t>
            </a:r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918648" cy="1008112"/>
          </a:xfrm>
        </p:spPr>
        <p:txBody>
          <a:bodyPr>
            <a:noAutofit/>
          </a:bodyPr>
          <a:lstStyle/>
          <a:p>
            <a:pPr algn="l"/>
            <a:r>
              <a:rPr lang="fr-FR" sz="3200" dirty="0">
                <a:effectLst/>
                <a:latin typeface="Arial" pitchFamily="34" charset="0"/>
                <a:cs typeface="Arial" pitchFamily="34" charset="0"/>
              </a:rPr>
              <a:t>L</a:t>
            </a:r>
            <a:r>
              <a:rPr lang="fr-FR" sz="3200" dirty="0" smtClean="0">
                <a:effectLst/>
                <a:latin typeface="Arial" pitchFamily="34" charset="0"/>
                <a:cs typeface="Arial" pitchFamily="34" charset="0"/>
              </a:rPr>
              <a:t>’acquisition des </a:t>
            </a:r>
            <a:r>
              <a:rPr lang="fr-FR" sz="3200" dirty="0">
                <a:effectLst/>
                <a:latin typeface="Arial" pitchFamily="34" charset="0"/>
                <a:cs typeface="Arial" pitchFamily="34" charset="0"/>
              </a:rPr>
              <a:t>connaissances </a:t>
            </a:r>
            <a:r>
              <a:rPr lang="fr-FR" sz="3200" dirty="0" smtClean="0">
                <a:effectLst/>
                <a:latin typeface="Arial" pitchFamily="34" charset="0"/>
                <a:cs typeface="Arial" pitchFamily="34" charset="0"/>
              </a:rPr>
              <a:t>conditionnelles</a:t>
            </a:r>
            <a:r>
              <a:rPr lang="fr-FR" sz="2400" i="1" dirty="0" smtClean="0">
                <a:effectLst/>
              </a:rPr>
              <a:t> 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772400" cy="3744416"/>
          </a:xfrm>
        </p:spPr>
        <p:txBody>
          <a:bodyPr>
            <a:normAutofit/>
          </a:bodyPr>
          <a:lstStyle/>
          <a:p>
            <a:pPr algn="l"/>
            <a:r>
              <a:rPr lang="fr-FR" sz="2400" dirty="0" smtClean="0">
                <a:latin typeface="Arial" pitchFamily="34" charset="0"/>
                <a:cs typeface="Arial" pitchFamily="34" charset="0"/>
              </a:rPr>
              <a:t>Réalisée en trois phases: </a:t>
            </a:r>
          </a:p>
          <a:p>
            <a:pPr algn="l"/>
            <a:r>
              <a:rPr lang="fr-FR" sz="2400" dirty="0" smtClean="0">
                <a:latin typeface="Arial" pitchFamily="34" charset="0"/>
                <a:cs typeface="Arial" pitchFamily="34" charset="0"/>
              </a:rPr>
              <a:t>1) la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représentation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productionelle(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Propriétés des déterminants </a:t>
            </a:r>
            <a:r>
              <a:rPr lang="fr-FR" sz="2400" dirty="0">
                <a:latin typeface="Arial" pitchFamily="34" charset="0"/>
                <a:cs typeface="Arial" pitchFamily="34" charset="0"/>
                <a:sym typeface="Symbol"/>
              </a:rPr>
              <a:t>Dét=0)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2400" dirty="0" smtClean="0">
                <a:latin typeface="Arial" pitchFamily="34" charset="0"/>
                <a:cs typeface="Arial" pitchFamily="34" charset="0"/>
              </a:rPr>
              <a:t>2) La contextualisation (la matrice est carrée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?)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2400" dirty="0" smtClean="0">
                <a:latin typeface="Arial" pitchFamily="34" charset="0"/>
                <a:cs typeface="Arial" pitchFamily="34" charset="0"/>
              </a:rPr>
              <a:t>3) l’automatisation (exemples)</a:t>
            </a:r>
          </a:p>
          <a:p>
            <a:pPr algn="l"/>
            <a:r>
              <a:rPr lang="fr-FR" sz="2400" dirty="0" smtClean="0">
                <a:latin typeface="Arial" pitchFamily="34" charset="0"/>
                <a:cs typeface="Arial" pitchFamily="34" charset="0"/>
              </a:rPr>
              <a:t>Stratégies utilisées:</a:t>
            </a:r>
          </a:p>
          <a:p>
            <a:pPr algn="l"/>
            <a:r>
              <a:rPr lang="fr-FR" sz="2400" dirty="0" smtClean="0">
                <a:latin typeface="Arial" pitchFamily="34" charset="0"/>
                <a:cs typeface="Arial" pitchFamily="34" charset="0"/>
              </a:rPr>
              <a:t>a) la généralisation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l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a discrimination (quand méthode s’applique) (exemples)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02624" cy="504056"/>
          </a:xfrm>
        </p:spPr>
        <p:txBody>
          <a:bodyPr>
            <a:normAutofit/>
          </a:bodyPr>
          <a:lstStyle/>
          <a:p>
            <a:pPr algn="l"/>
            <a:r>
              <a:rPr lang="fr-CA" sz="2400" dirty="0" smtClean="0">
                <a:latin typeface="Arial" pitchFamily="34" charset="0"/>
                <a:cs typeface="Arial" pitchFamily="34" charset="0"/>
              </a:rPr>
              <a:t>Révision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24706"/>
              </p:ext>
            </p:extLst>
          </p:nvPr>
        </p:nvGraphicFramePr>
        <p:xfrm>
          <a:off x="0" y="764704"/>
          <a:ext cx="894498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58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08823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fr-CA" sz="2400" dirty="0" smtClean="0">
                <a:latin typeface="Arial" pitchFamily="34" charset="0"/>
                <a:cs typeface="Arial" pitchFamily="34" charset="0"/>
              </a:rPr>
              <a:t>a) devoir: </a:t>
            </a:r>
            <a:r>
              <a:rPr lang="fr-FR" sz="2400" dirty="0">
                <a:effectLst/>
                <a:latin typeface="Arial" pitchFamily="34" charset="0"/>
                <a:cs typeface="Arial" pitchFamily="34" charset="0"/>
              </a:rPr>
              <a:t>ex. 1, 2 p. </a:t>
            </a:r>
            <a:r>
              <a:rPr lang="fr-FR" sz="2400" dirty="0" smtClean="0">
                <a:effectLst/>
                <a:latin typeface="Arial" pitchFamily="34" charset="0"/>
                <a:cs typeface="Arial" pitchFamily="34" charset="0"/>
              </a:rPr>
              <a:t>89</a:t>
            </a:r>
            <a:r>
              <a:rPr lang="en-CA" sz="24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effectLst/>
                <a:latin typeface="Arial" pitchFamily="34" charset="0"/>
                <a:cs typeface="Arial" pitchFamily="34" charset="0"/>
              </a:rPr>
              <a:t>ex</a:t>
            </a:r>
            <a:r>
              <a:rPr lang="fr-FR" sz="2400" dirty="0">
                <a:effectLst/>
                <a:latin typeface="Arial" pitchFamily="34" charset="0"/>
                <a:cs typeface="Arial" pitchFamily="34" charset="0"/>
              </a:rPr>
              <a:t>. 13, 14 p. 91</a:t>
            </a:r>
            <a:r>
              <a:rPr lang="en-CA" sz="24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CA" sz="2400" dirty="0">
                <a:effectLst/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latin typeface="Arial" pitchFamily="34" charset="0"/>
                <a:cs typeface="Arial" pitchFamily="34" charset="0"/>
              </a:rPr>
              <a:t>b)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Titre de la nouvelle leçon: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fr-FR" sz="2700" b="0" dirty="0" smtClean="0">
                <a:latin typeface="Arial" pitchFamily="34" charset="0"/>
                <a:cs typeface="Arial" pitchFamily="34" charset="0"/>
              </a:rPr>
              <a:t>Définition, calcul </a:t>
            </a:r>
            <a:r>
              <a:rPr lang="fr-FR" sz="2700" b="0" dirty="0">
                <a:latin typeface="Arial" pitchFamily="34" charset="0"/>
                <a:cs typeface="Arial" pitchFamily="34" charset="0"/>
              </a:rPr>
              <a:t>et propriétés d’une matrice </a:t>
            </a:r>
            <a:r>
              <a:rPr lang="fr-FR" sz="2700" b="0" dirty="0" smtClean="0">
                <a:latin typeface="Arial" pitchFamily="34" charset="0"/>
                <a:cs typeface="Arial" pitchFamily="34" charset="0"/>
              </a:rPr>
              <a:t>inverse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fr-FR" sz="2700" b="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2700" b="0" dirty="0">
                <a:latin typeface="Arial" pitchFamily="34" charset="0"/>
                <a:cs typeface="Arial" pitchFamily="34" charset="0"/>
              </a:rPr>
              <a:t/>
            </a:r>
            <a:br>
              <a:rPr lang="fr-FR" sz="2700" b="0" dirty="0"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latin typeface="Arial" pitchFamily="34" charset="0"/>
                <a:cs typeface="Arial" pitchFamily="34" charset="0"/>
              </a:rPr>
              <a:t>c) la clôture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>
              <a:xfrm>
                <a:off x="429068" y="620688"/>
                <a:ext cx="8535420" cy="2376264"/>
              </a:xfrm>
            </p:spPr>
            <p:txBody>
              <a:bodyPr>
                <a:noAutofit/>
              </a:bodyPr>
              <a:lstStyle/>
              <a:p>
                <a:r>
                  <a:rPr lang="fr-FR" sz="2400" b="0" dirty="0" smtClean="0"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4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4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Définition 1. </a:t>
                </a:r>
                <a:r>
                  <a:rPr lang="fr-FR" sz="240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Une matrice M à m lignes et n colonnes </a:t>
                </a:r>
                <a:r>
                  <a:rPr lang="fr-FR" sz="24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est un tableau rectangulaire de (m x n) nombres, rangé ligne par ligne. Il y a m lignes, et dans chaque ligne n nombres.</a:t>
                </a:r>
                <a:r>
                  <a:rPr lang="en-CA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CA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La matrice M pourra être notée </a:t>
                </a:r>
                <a:r>
                  <a:rPr lang="fr-FR" sz="24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par,</a:t>
                </a:r>
                <a:r>
                  <a:rPr lang="fr-FR" sz="2400" b="0" dirty="0"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lang="fr-FR" sz="2400" b="0" dirty="0" smtClean="0">
                    <a:solidFill>
                      <a:schemeClr val="tx1"/>
                    </a:solidFill>
                    <a:effectLst/>
                  </a:rPr>
                  <a:t>M= (a</a:t>
                </a:r>
                <a14:m>
                  <m:oMath xmlns:m="http://schemas.openxmlformats.org/officeDocument/2006/math">
                    <m:r>
                      <a:rPr lang="fr-CA" sz="2400" b="1" i="1" baseline="-25000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𝒊</m:t>
                    </m:r>
                    <m:r>
                      <a:rPr lang="fr-CA" sz="2400" b="1" i="1" baseline="-25000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,</m:t>
                    </m:r>
                    <m:r>
                      <a:rPr lang="fr-CA" sz="2400" b="1" i="1" baseline="-25000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𝒋</m:t>
                    </m:r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fr-FR" sz="2400" baseline="-2500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fr-FR" sz="2400" baseline="-2500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  <a:sym typeface="Symbol"/>
                  </a:rPr>
                  <a:t>im,1j n </a:t>
                </a:r>
                <a:r>
                  <a:rPr lang="fr-FR" sz="24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  <a:sym typeface="Symbol"/>
                  </a:rPr>
                  <a:t>, ou </a:t>
                </a:r>
                <a:r>
                  <a:rPr lang="fr-FR" sz="24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plus </a:t>
                </a:r>
                <a:r>
                  <a:rPr lang="fr-FR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simplement (a</a:t>
                </a:r>
                <a:r>
                  <a:rPr lang="fr-FR" sz="2400" b="0" baseline="-2500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ij</a:t>
                </a:r>
                <a:r>
                  <a:rPr lang="fr-FR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fr-FR" sz="24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si </a:t>
                </a:r>
                <a:r>
                  <a:rPr lang="fr-FR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le contexte s'y prête (a</a:t>
                </a:r>
                <a:r>
                  <a:rPr lang="fr-FR" sz="2400" b="0" baseline="-2500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ij</a:t>
                </a:r>
                <a:r>
                  <a:rPr lang="fr-FR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fr-FR" sz="24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fr-FR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, j  représentent les éléments de la matrice).</a:t>
                </a:r>
                <a:r>
                  <a:rPr lang="en-CA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CA" sz="24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endParaRPr lang="en-CA" sz="2400" b="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29068" y="620688"/>
                <a:ext cx="8535420" cy="237626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51" y="3284984"/>
            <a:ext cx="81454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7632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025661"/>
                <a:ext cx="8424936" cy="3157603"/>
              </a:xfrm>
            </p:spPr>
            <p:txBody>
              <a:bodyPr>
                <a:normAutofit fontScale="90000"/>
              </a:bodyPr>
              <a:lstStyle/>
              <a:p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Définition </a:t>
                </a:r>
                <a:r>
                  <a:rPr lang="fr-FR" sz="27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2. Le déterminant de la matrice  M= (a</a:t>
                </a:r>
                <a14:m>
                  <m:oMath xmlns:m="http://schemas.openxmlformats.org/officeDocument/2006/math">
                    <m:r>
                      <a:rPr lang="fr-CA" sz="2700" b="1" i="1" baseline="-2500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𝒊</m:t>
                    </m:r>
                    <m:r>
                      <a:rPr lang="fr-CA" sz="2700" b="1" i="1" baseline="-2500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,</m:t>
                    </m:r>
                    <m:r>
                      <a:rPr lang="fr-CA" sz="2700" b="1" i="1" baseline="-2500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𝒋</m:t>
                    </m:r>
                  </m:oMath>
                </a14:m>
                <a:r>
                  <a:rPr lang="fr-FR" sz="270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fr-FR" sz="2700" baseline="-2500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fr-FR" sz="2700" baseline="-2500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  <a:sym typeface="Symbol"/>
                  </a:rPr>
                  <a:t>im,1j n </a:t>
                </a:r>
                <a:r>
                  <a:rPr lang="fr-FR" sz="27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  <a:sym typeface="Symbol"/>
                  </a:rPr>
                  <a:t>e</a:t>
                </a:r>
                <a: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  <a:sym typeface="Symbol"/>
                  </a:rPr>
                  <a:t>st </a:t>
                </a:r>
                <a:r>
                  <a:rPr lang="fr-FR" sz="27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un numéro réel qui </a:t>
                </a:r>
                <a: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se </a:t>
                </a:r>
                <a:r>
                  <a:rPr lang="fr-FR" sz="27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note fréquemment avec des </a:t>
                </a:r>
                <a: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barres </a:t>
                </a:r>
                <a:r>
                  <a:rPr lang="fr-FR" sz="27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verticales </a:t>
                </a:r>
                <a: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>                                         </a:t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>                                         ,</a:t>
                </a:r>
                <a: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fr-FR" sz="27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fr-FR" sz="2700" b="0" baseline="-2500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ij</a:t>
                </a:r>
                <a:r>
                  <a:rPr lang="fr-FR" sz="27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)  =  (m</a:t>
                </a:r>
                <a:r>
                  <a:rPr lang="fr-FR" sz="2700" b="0" baseline="-2500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ij</a:t>
                </a:r>
                <a:r>
                  <a:rPr lang="fr-FR" sz="27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),i </a:t>
                </a:r>
                <a:r>
                  <a:rPr lang="fr-FR" sz="2700" b="0" dirty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= 1,n et j = 1,n </a:t>
                </a:r>
                <a:r>
                  <a:rPr lang="fr-FR" sz="2800" b="0" dirty="0" smtClean="0">
                    <a:solidFill>
                      <a:schemeClr val="tx1"/>
                    </a:solidFill>
                    <a:effectLst/>
                  </a:rPr>
                  <a:t>n є N.</a:t>
                </a:r>
                <a:r>
                  <a:rPr lang="fr-FR" sz="2800" dirty="0" smtClean="0">
                    <a:effectLst/>
                  </a:rPr>
                  <a:t/>
                </a:r>
                <a:br>
                  <a:rPr lang="fr-FR" sz="2800" dirty="0" smtClean="0">
                    <a:effectLst/>
                  </a:rPr>
                </a:br>
                <a:r>
                  <a:rPr lang="fr-FR" sz="3200" b="0" dirty="0" smtClean="0">
                    <a:effectLst/>
                    <a:latin typeface="Arial" pitchFamily="34" charset="0"/>
                    <a:cs typeface="Arial" pitchFamily="34" charset="0"/>
                    <a:sym typeface="Symbol"/>
                  </a:rPr>
                  <a:t/>
                </a:r>
                <a:br>
                  <a:rPr lang="fr-FR" sz="3200" b="0" dirty="0" smtClean="0">
                    <a:effectLst/>
                    <a:latin typeface="Arial" pitchFamily="34" charset="0"/>
                    <a:cs typeface="Arial" pitchFamily="34" charset="0"/>
                    <a:sym typeface="Symbol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>                                          </a:t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>                                         </a:t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>                                         </a:t>
                </a:r>
                <a:b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lang="fr-FR" sz="2700" b="0" dirty="0" smtClean="0">
                    <a:effectLst/>
                    <a:latin typeface="Arial" pitchFamily="34" charset="0"/>
                    <a:cs typeface="Arial" pitchFamily="34" charset="0"/>
                  </a:rPr>
                  <a:t>                                                                             </a:t>
                </a:r>
                <a:r>
                  <a:rPr lang="fr-FR" sz="2000" dirty="0">
                    <a:effectLst/>
                  </a:rPr>
                  <a:t/>
                </a:r>
                <a:br>
                  <a:rPr lang="fr-FR" sz="2000" dirty="0">
                    <a:effectLst/>
                  </a:rPr>
                </a:br>
                <a:r>
                  <a:rPr lang="fr-FR" sz="2000" dirty="0" smtClean="0">
                    <a:effectLst/>
                  </a:rPr>
                  <a:t>                                                           </a:t>
                </a:r>
                <a:br>
                  <a:rPr lang="fr-FR" sz="2000" dirty="0" smtClean="0">
                    <a:effectLst/>
                  </a:rPr>
                </a:br>
                <a:r>
                  <a:rPr lang="fr-FR" sz="2000" dirty="0" smtClean="0">
                    <a:effectLst/>
                  </a:rPr>
                  <a:t/>
                </a:r>
                <a:br>
                  <a:rPr lang="fr-FR" sz="2000" dirty="0" smtClean="0">
                    <a:effectLst/>
                  </a:rPr>
                </a:br>
                <a:r>
                  <a:rPr lang="fr-FR" sz="2000" dirty="0">
                    <a:effectLst/>
                  </a:rPr>
                  <a:t/>
                </a:r>
                <a:br>
                  <a:rPr lang="fr-FR" sz="2000" dirty="0">
                    <a:effectLst/>
                  </a:rPr>
                </a:br>
                <a:r>
                  <a:rPr lang="fr-FR" sz="2000" dirty="0" smtClean="0">
                    <a:effectLst/>
                  </a:rPr>
                  <a:t/>
                </a:r>
                <a:br>
                  <a:rPr lang="fr-FR" sz="2000" dirty="0" smtClean="0">
                    <a:effectLst/>
                  </a:rPr>
                </a:br>
                <a:r>
                  <a:rPr lang="fr-FR" sz="2000" dirty="0" smtClean="0">
                    <a:effectLst/>
                  </a:rPr>
                  <a:t/>
                </a:r>
                <a:br>
                  <a:rPr lang="fr-FR" sz="2000" dirty="0" smtClean="0">
                    <a:effectLst/>
                  </a:rPr>
                </a:br>
                <a:r>
                  <a:rPr lang="fr-FR" sz="2400" b="0" dirty="0">
                    <a:effectLst/>
                    <a:latin typeface="Arial" pitchFamily="34" charset="0"/>
                    <a:cs typeface="Arial" pitchFamily="34" charset="0"/>
                    <a:sym typeface="Symbol"/>
                  </a:rPr>
                  <a:t/>
                </a:r>
                <a:br>
                  <a:rPr lang="fr-FR" sz="2400" b="0" dirty="0">
                    <a:effectLst/>
                    <a:latin typeface="Arial" pitchFamily="34" charset="0"/>
                    <a:cs typeface="Arial" pitchFamily="34" charset="0"/>
                    <a:sym typeface="Symbol"/>
                  </a:rPr>
                </a:br>
                <a:endParaRPr lang="en-CA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025661"/>
                <a:ext cx="8424936" cy="315760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\det \begin{bmatrix} m_{1;1} &amp; \cdots &amp; m_{1;n} \\ \vdots &amp; \ddots &amp; \vdots \\ m_{n;1} &amp; \cdots &amp; m_{n;n} \end{bmatrix} = \begin{vmatrix} m_{1;1} &amp; \cdots &amp; m_{1;n} \\ \vdots &amp; \ddots &amp; \vdots \\ m_{n;1} &amp; \cdots &amp; m_{n;n} \end{vmatrix}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132856"/>
            <a:ext cx="3414142" cy="93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536" y="19466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Matrice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colonne, ligne, antisymétrique, diagonale, identité, scalaire, symétrique, triangulaire. Exemples.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400" dirty="0"/>
              <a:t> 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818424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916416" cy="2520280"/>
          </a:xfrm>
        </p:spPr>
        <p:txBody>
          <a:bodyPr>
            <a:normAutofit fontScale="90000"/>
          </a:bodyPr>
          <a:lstStyle/>
          <a:p>
            <a:pPr algn="l"/>
            <a:r>
              <a:rPr lang="fr-CA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Définition 3 : </a:t>
            </a:r>
            <a:r>
              <a:rPr lang="fr-F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Les mineurs </a:t>
            </a:r>
            <a:r>
              <a:rPr lang="fr-FR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d'une matrice sont les </a:t>
            </a:r>
            <a:r>
              <a:rPr lang="fr-FR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déterminants de ses sous-matrices.</a:t>
            </a:r>
            <a:r>
              <a:rPr lang="en-CA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CA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fr-FR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Ainsi </a:t>
            </a:r>
            <a:r>
              <a:rPr lang="fr-FR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 A </a:t>
            </a:r>
            <a:r>
              <a:rPr lang="fr-FR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est une matrice de taille m par n,  on appelle mineur d'ordre k le déterminant d'une sous matrice carrée de taille k obtenue en supprimant m - k lignes et n - k colonnes de la matrice initiale (on a k ≤ </a:t>
            </a:r>
            <a:r>
              <a:rPr lang="fr-FR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min(m , n</a:t>
            </a:r>
            <a:r>
              <a:rPr lang="fr-FR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)). </a:t>
            </a:r>
            <a:r>
              <a:rPr lang="fr-FR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fr-FR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fr-FR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Exemple.</a:t>
            </a:r>
            <a:endParaRPr lang="en-CA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666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2304256"/>
          </a:xfrm>
        </p:spPr>
        <p:txBody>
          <a:bodyPr>
            <a:normAutofit fontScale="90000"/>
          </a:bodyPr>
          <a:lstStyle/>
          <a:p>
            <a:pPr algn="l"/>
            <a:r>
              <a:rPr lang="fr-CA" sz="2000" dirty="0" smtClean="0">
                <a:effectLst/>
              </a:rPr>
              <a:t/>
            </a:r>
            <a:br>
              <a:rPr lang="fr-CA" sz="2000" dirty="0" smtClean="0">
                <a:effectLst/>
              </a:rPr>
            </a:br>
            <a:r>
              <a:rPr lang="fr-CA" sz="2000" dirty="0">
                <a:effectLst/>
              </a:rPr>
              <a:t/>
            </a:r>
            <a:br>
              <a:rPr lang="fr-CA" sz="2000" dirty="0">
                <a:effectLst/>
              </a:rPr>
            </a:br>
            <a:r>
              <a:rPr lang="fr-CA" sz="2000" dirty="0" smtClean="0">
                <a:effectLst/>
              </a:rPr>
              <a:t/>
            </a:r>
            <a:br>
              <a:rPr lang="fr-CA" sz="2000" dirty="0" smtClean="0">
                <a:effectLst/>
              </a:rPr>
            </a:br>
            <a:r>
              <a:rPr lang="fr-CA" sz="2000" dirty="0">
                <a:effectLst/>
              </a:rPr>
              <a:t/>
            </a:r>
            <a:br>
              <a:rPr lang="fr-CA" sz="2000" dirty="0">
                <a:effectLst/>
              </a:rPr>
            </a:br>
            <a:r>
              <a:rPr lang="fr-CA" sz="2000" dirty="0" smtClean="0">
                <a:effectLst/>
              </a:rPr>
              <a:t/>
            </a:r>
            <a:br>
              <a:rPr lang="fr-CA" sz="2000" dirty="0" smtClean="0">
                <a:effectLst/>
              </a:rPr>
            </a:br>
            <a:r>
              <a:rPr lang="fr-CA" sz="2000" dirty="0">
                <a:effectLst/>
              </a:rPr>
              <a:t/>
            </a:r>
            <a:br>
              <a:rPr lang="fr-CA" sz="2000" dirty="0">
                <a:effectLst/>
              </a:rPr>
            </a:br>
            <a:r>
              <a:rPr lang="fr-CA" sz="2000" dirty="0" smtClean="0">
                <a:effectLst/>
              </a:rPr>
              <a:t/>
            </a:r>
            <a:br>
              <a:rPr lang="fr-CA" sz="2000" dirty="0" smtClean="0">
                <a:effectLst/>
              </a:rPr>
            </a:br>
            <a:r>
              <a:rPr lang="fr-CA" sz="2000" dirty="0">
                <a:effectLst/>
              </a:rPr>
              <a:t/>
            </a:r>
            <a:br>
              <a:rPr lang="fr-CA" sz="2000" dirty="0">
                <a:effectLst/>
              </a:rPr>
            </a:br>
            <a:r>
              <a:rPr lang="fr-CA" sz="2000" dirty="0" smtClean="0">
                <a:effectLst/>
              </a:rPr>
              <a:t/>
            </a:r>
            <a:br>
              <a:rPr lang="fr-CA" sz="2000" dirty="0" smtClean="0">
                <a:effectLst/>
              </a:rPr>
            </a:br>
            <a:r>
              <a:rPr lang="fr-CA" sz="2000" dirty="0">
                <a:effectLst/>
              </a:rPr>
              <a:t/>
            </a:r>
            <a:br>
              <a:rPr lang="fr-CA" sz="2000" dirty="0">
                <a:effectLst/>
              </a:rPr>
            </a:br>
            <a:r>
              <a:rPr lang="fr-CA" sz="2000" dirty="0" smtClean="0">
                <a:effectLst/>
              </a:rPr>
              <a:t/>
            </a:r>
            <a:br>
              <a:rPr lang="fr-CA" sz="2000" dirty="0" smtClean="0">
                <a:effectLst/>
              </a:rPr>
            </a:br>
            <a:r>
              <a:rPr lang="fr-CA" sz="2000" dirty="0">
                <a:effectLst/>
              </a:rPr>
              <a:t/>
            </a:r>
            <a:br>
              <a:rPr lang="fr-CA" sz="2000" dirty="0">
                <a:effectLst/>
              </a:rPr>
            </a:br>
            <a:r>
              <a:rPr lang="fr-CA" sz="2000" dirty="0" smtClean="0">
                <a:effectLst/>
              </a:rPr>
              <a:t/>
            </a:r>
            <a:br>
              <a:rPr lang="fr-CA" sz="2000" dirty="0" smtClean="0">
                <a:effectLst/>
              </a:rPr>
            </a:br>
            <a:r>
              <a:rPr lang="fr-CA" sz="2000" dirty="0">
                <a:effectLst/>
              </a:rPr>
              <a:t/>
            </a:r>
            <a:br>
              <a:rPr lang="fr-CA" sz="2000" dirty="0">
                <a:effectLst/>
              </a:rPr>
            </a:br>
            <a:r>
              <a:rPr lang="fr-CA" sz="2700" b="0" dirty="0" smtClean="0">
                <a:effectLst/>
                <a:latin typeface="Arial" pitchFamily="34" charset="0"/>
                <a:cs typeface="Arial" pitchFamily="34" charset="0"/>
              </a:rPr>
              <a:t>Définition </a:t>
            </a:r>
            <a:r>
              <a:rPr lang="fr-CA" sz="2700" b="0" dirty="0">
                <a:effectLst/>
                <a:latin typeface="Arial" pitchFamily="34" charset="0"/>
                <a:cs typeface="Arial" pitchFamily="34" charset="0"/>
              </a:rPr>
              <a:t>4.</a:t>
            </a:r>
            <a:r>
              <a:rPr lang="fr-FR" sz="2700" b="0" dirty="0">
                <a:effectLst/>
                <a:latin typeface="Arial" pitchFamily="34" charset="0"/>
                <a:cs typeface="Arial" pitchFamily="34" charset="0"/>
              </a:rPr>
              <a:t> On appelle </a:t>
            </a:r>
            <a:r>
              <a:rPr lang="fr-FR" sz="2700" dirty="0">
                <a:effectLst/>
                <a:latin typeface="Arial" pitchFamily="34" charset="0"/>
                <a:cs typeface="Arial" pitchFamily="34" charset="0"/>
              </a:rPr>
              <a:t>cofacteur A</a:t>
            </a:r>
            <a:r>
              <a:rPr lang="fr-FR" sz="2700" baseline="-25000" dirty="0">
                <a:effectLst/>
                <a:latin typeface="Arial" pitchFamily="34" charset="0"/>
                <a:cs typeface="Arial" pitchFamily="34" charset="0"/>
              </a:rPr>
              <a:t>ij</a:t>
            </a:r>
            <a:r>
              <a:rPr lang="fr-FR" sz="27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fr-FR" sz="2700" b="0" dirty="0">
                <a:effectLst/>
                <a:latin typeface="Arial" pitchFamily="34" charset="0"/>
                <a:cs typeface="Arial" pitchFamily="34" charset="0"/>
              </a:rPr>
              <a:t>d'un élément de matrice a</a:t>
            </a:r>
            <a:r>
              <a:rPr lang="fr-FR" sz="2700" b="0" baseline="-25000" dirty="0">
                <a:effectLst/>
                <a:latin typeface="Arial" pitchFamily="34" charset="0"/>
                <a:cs typeface="Arial" pitchFamily="34" charset="0"/>
              </a:rPr>
              <a:t>ij</a:t>
            </a:r>
            <a:r>
              <a:rPr lang="fr-FR" sz="2700" b="0" dirty="0">
                <a:effectLst/>
                <a:latin typeface="Arial" pitchFamily="34" charset="0"/>
                <a:cs typeface="Arial" pitchFamily="34" charset="0"/>
              </a:rPr>
              <a:t> d'une matrice carrée le déterminant de la sous-matrice obtenue en éliminant la colonne et la ligne de cet élément, affecté du signe ( − 1)</a:t>
            </a:r>
            <a:r>
              <a:rPr lang="fr-FR" sz="2700" b="0" baseline="30000" dirty="0">
                <a:effectLst/>
                <a:latin typeface="Arial" pitchFamily="34" charset="0"/>
                <a:cs typeface="Arial" pitchFamily="34" charset="0"/>
              </a:rPr>
              <a:t>i + j</a:t>
            </a:r>
            <a:r>
              <a:rPr lang="fr-FR" sz="2700" b="0" dirty="0" smtClean="0"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fr-FR" sz="2700" b="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fr-FR" sz="2700" b="0" dirty="0" smtClean="0">
                <a:effectLst/>
                <a:latin typeface="Arial" pitchFamily="34" charset="0"/>
                <a:cs typeface="Arial" pitchFamily="34" charset="0"/>
              </a:rPr>
              <a:t>Exemple. </a:t>
            </a:r>
            <a:r>
              <a:rPr lang="en-CA" sz="2700" b="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CA" sz="2700" b="0" dirty="0">
                <a:effectLst/>
                <a:latin typeface="Arial" pitchFamily="34" charset="0"/>
                <a:cs typeface="Arial" pitchFamily="34" charset="0"/>
              </a:rPr>
            </a:br>
            <a:endParaRPr lang="en-CA" sz="27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31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576063"/>
          </a:xfrm>
        </p:spPr>
        <p:txBody>
          <a:bodyPr>
            <a:noAutofit/>
          </a:bodyPr>
          <a:lstStyle/>
          <a:p>
            <a:pPr algn="l"/>
            <a:r>
              <a:rPr lang="fr-CA" sz="3200" b="0" dirty="0" smtClean="0">
                <a:effectLst/>
                <a:latin typeface="Arial" pitchFamily="34" charset="0"/>
                <a:cs typeface="Arial" pitchFamily="34" charset="0"/>
              </a:rPr>
              <a:t>Les étapes de la </a:t>
            </a:r>
            <a:r>
              <a:rPr lang="fr-CA" sz="3200" b="0" dirty="0">
                <a:effectLst/>
                <a:latin typeface="Arial" pitchFamily="34" charset="0"/>
                <a:cs typeface="Arial" pitchFamily="34" charset="0"/>
              </a:rPr>
              <a:t>procéduralisation </a:t>
            </a:r>
            <a:endParaRPr lang="en-CA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992888" cy="3960440"/>
          </a:xfrm>
        </p:spPr>
        <p:txBody>
          <a:bodyPr>
            <a:normAutofit/>
          </a:bodyPr>
          <a:lstStyle/>
          <a:p>
            <a:pPr algn="l"/>
            <a:r>
              <a:rPr lang="fr-CA" sz="2400" dirty="0" smtClean="0">
                <a:latin typeface="Arial" pitchFamily="34" charset="0"/>
                <a:cs typeface="Arial" pitchFamily="34" charset="0"/>
              </a:rPr>
              <a:t> 1) acquisition,</a:t>
            </a:r>
          </a:p>
          <a:p>
            <a:pPr algn="l"/>
            <a:r>
              <a:rPr lang="fr-CA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2) intégration,</a:t>
            </a:r>
          </a:p>
          <a:p>
            <a:pPr algn="l"/>
            <a:r>
              <a:rPr lang="fr-C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3) automatisation.</a:t>
            </a:r>
          </a:p>
          <a:p>
            <a:pPr algn="l"/>
            <a:r>
              <a:rPr lang="fr-CA" sz="2400" dirty="0" smtClean="0">
                <a:latin typeface="Arial" pitchFamily="34" charset="0"/>
                <a:cs typeface="Arial" pitchFamily="34" charset="0"/>
              </a:rPr>
              <a:t> Exemple.</a:t>
            </a:r>
          </a:p>
          <a:p>
            <a:pPr algn="l"/>
            <a:endParaRPr lang="fr-CA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266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576063"/>
          </a:xfrm>
        </p:spPr>
        <p:txBody>
          <a:bodyPr>
            <a:noAutofit/>
          </a:bodyPr>
          <a:lstStyle/>
          <a:p>
            <a:pPr algn="l"/>
            <a:r>
              <a:rPr lang="fr-CA" sz="3200" b="0" dirty="0" smtClean="0">
                <a:latin typeface="Arial" pitchFamily="34" charset="0"/>
                <a:cs typeface="Arial" pitchFamily="34" charset="0"/>
              </a:rPr>
              <a:t>1) L’acquisition</a:t>
            </a:r>
            <a:endParaRPr lang="en-CA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8280920" cy="1584176"/>
          </a:xfrm>
        </p:spPr>
        <p:txBody>
          <a:bodyPr>
            <a:normAutofit fontScale="25000" lnSpcReduction="20000"/>
          </a:bodyPr>
          <a:lstStyle/>
          <a:p>
            <a:pPr algn="l"/>
            <a:endParaRPr lang="fr-CA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CA" sz="9600" dirty="0" smtClean="0">
                <a:latin typeface="Arial" pitchFamily="34" charset="0"/>
                <a:cs typeface="Arial" pitchFamily="34" charset="0"/>
              </a:rPr>
              <a:t>a) le modeling</a:t>
            </a:r>
            <a:r>
              <a:rPr lang="fr-CA" sz="9600" dirty="0">
                <a:latin typeface="Arial" pitchFamily="34" charset="0"/>
                <a:cs typeface="Arial" pitchFamily="34" charset="0"/>
              </a:rPr>
              <a:t> </a:t>
            </a:r>
            <a:endParaRPr lang="fr-CA" sz="96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CA" sz="9600" dirty="0">
                <a:latin typeface="Arial" pitchFamily="34" charset="0"/>
                <a:cs typeface="Arial" pitchFamily="34" charset="0"/>
              </a:rPr>
              <a:t>b</a:t>
            </a:r>
            <a:r>
              <a:rPr lang="fr-CA" sz="9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fr-CA" sz="9600" dirty="0">
                <a:latin typeface="Arial" pitchFamily="34" charset="0"/>
                <a:cs typeface="Arial" pitchFamily="34" charset="0"/>
              </a:rPr>
              <a:t>l</a:t>
            </a:r>
            <a:r>
              <a:rPr lang="fr-CA" sz="9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fr-CA" sz="9600" dirty="0">
                <a:latin typeface="Arial" pitchFamily="34" charset="0"/>
                <a:cs typeface="Arial" pitchFamily="34" charset="0"/>
              </a:rPr>
              <a:t>procédure écrite </a:t>
            </a:r>
            <a:endParaRPr lang="en-CA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CA" sz="9600" dirty="0">
                <a:latin typeface="Arial" pitchFamily="34" charset="0"/>
                <a:cs typeface="Arial" pitchFamily="34" charset="0"/>
              </a:rPr>
              <a:t>c</a:t>
            </a:r>
            <a:r>
              <a:rPr lang="fr-CA" sz="9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fr-CA" sz="9600" dirty="0">
                <a:latin typeface="Arial" pitchFamily="34" charset="0"/>
                <a:cs typeface="Arial" pitchFamily="34" charset="0"/>
              </a:rPr>
              <a:t>l</a:t>
            </a:r>
            <a:r>
              <a:rPr lang="fr-CA" sz="9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fr-CA" sz="9600" dirty="0">
                <a:latin typeface="Arial" pitchFamily="34" charset="0"/>
                <a:cs typeface="Arial" pitchFamily="34" charset="0"/>
              </a:rPr>
              <a:t>représentation </a:t>
            </a:r>
            <a:r>
              <a:rPr lang="fr-CA" sz="9600" dirty="0" smtClean="0">
                <a:latin typeface="Arial" pitchFamily="34" charset="0"/>
                <a:cs typeface="Arial" pitchFamily="34" charset="0"/>
              </a:rPr>
              <a:t>visuelle</a:t>
            </a:r>
          </a:p>
          <a:p>
            <a:pPr algn="l"/>
            <a:r>
              <a:rPr lang="fr-CA" sz="9600" dirty="0" smtClean="0">
                <a:latin typeface="Arial" pitchFamily="34" charset="0"/>
                <a:cs typeface="Arial" pitchFamily="34" charset="0"/>
              </a:rPr>
              <a:t>d) la représentation mentale</a:t>
            </a:r>
          </a:p>
          <a:p>
            <a:pPr algn="l"/>
            <a:r>
              <a:rPr lang="fr-CA" sz="9600" dirty="0" smtClean="0">
                <a:latin typeface="Arial" pitchFamily="34" charset="0"/>
                <a:cs typeface="Arial" pitchFamily="34" charset="0"/>
              </a:rPr>
              <a:t> </a:t>
            </a:r>
            <a:endParaRPr lang="en-CA" sz="9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804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576063"/>
          </a:xfrm>
        </p:spPr>
        <p:txBody>
          <a:bodyPr>
            <a:noAutofit/>
          </a:bodyPr>
          <a:lstStyle/>
          <a:p>
            <a:pPr algn="l"/>
            <a:r>
              <a:rPr lang="fr-CA" sz="3200" dirty="0" smtClean="0">
                <a:latin typeface="Arial" pitchFamily="34" charset="0"/>
                <a:cs typeface="Arial" pitchFamily="34" charset="0"/>
              </a:rPr>
              <a:t>a) Le modeling</a:t>
            </a:r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692696"/>
            <a:ext cx="7772400" cy="4248472"/>
          </a:xfrm>
        </p:spPr>
        <p:txBody>
          <a:bodyPr>
            <a:normAutofit/>
          </a:bodyPr>
          <a:lstStyle/>
          <a:p>
            <a:pPr algn="l"/>
            <a:r>
              <a:rPr lang="fr-CA" sz="2400" b="1" dirty="0">
                <a:latin typeface="Arial" pitchFamily="34" charset="0"/>
                <a:cs typeface="Arial" pitchFamily="34" charset="0"/>
              </a:rPr>
              <a:t>Exemple 1.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Soit la matrice 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fr-CA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CA" sz="2400" dirty="0" smtClean="0">
                <a:latin typeface="Arial" pitchFamily="34" charset="0"/>
                <a:cs typeface="Arial" pitchFamily="34" charset="0"/>
              </a:rPr>
              <a:t>Étape 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1. La matrice est-elle carrée ? </a:t>
            </a:r>
            <a:r>
              <a:rPr lang="fr-CA" sz="2400" b="1" dirty="0">
                <a:latin typeface="Arial" pitchFamily="34" charset="0"/>
                <a:cs typeface="Arial" pitchFamily="34" charset="0"/>
              </a:rPr>
              <a:t>OUI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CA" sz="2400" dirty="0">
                <a:latin typeface="Arial" pitchFamily="34" charset="0"/>
                <a:cs typeface="Arial" pitchFamily="34" charset="0"/>
              </a:rPr>
              <a:t>Étape 2. Est-ce que la matrice comporte une ligne entièrement nulle ? </a:t>
            </a:r>
            <a:r>
              <a:rPr lang="fr-CA" sz="2400" b="1" dirty="0">
                <a:latin typeface="Arial" pitchFamily="34" charset="0"/>
                <a:cs typeface="Arial" pitchFamily="34" charset="0"/>
              </a:rPr>
              <a:t>NON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CA" sz="2400" dirty="0">
                <a:latin typeface="Arial" pitchFamily="34" charset="0"/>
                <a:cs typeface="Arial" pitchFamily="34" charset="0"/>
              </a:rPr>
              <a:t>Étape 3. Est-ce que la matrice comporte une colonne entièrement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nulle? </a:t>
            </a:r>
            <a:r>
              <a:rPr lang="fr-CA" sz="2400" b="1" dirty="0" smtClean="0">
                <a:latin typeface="Arial" pitchFamily="34" charset="0"/>
                <a:cs typeface="Arial" pitchFamily="34" charset="0"/>
              </a:rPr>
              <a:t>NON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13359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0883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648072"/>
          </a:xfrm>
        </p:spPr>
        <p:txBody>
          <a:bodyPr>
            <a:normAutofit/>
          </a:bodyPr>
          <a:lstStyle/>
          <a:p>
            <a:pPr algn="l"/>
            <a:r>
              <a:rPr lang="fr-CA" sz="3200" dirty="0" smtClean="0">
                <a:latin typeface="Arial" pitchFamily="34" charset="0"/>
                <a:cs typeface="Arial" pitchFamily="34" charset="0"/>
              </a:rPr>
              <a:t>a) Le </a:t>
            </a:r>
            <a:r>
              <a:rPr lang="fr-CA" sz="3200" dirty="0">
                <a:latin typeface="Arial" pitchFamily="34" charset="0"/>
                <a:cs typeface="Arial" pitchFamily="34" charset="0"/>
              </a:rPr>
              <a:t>modeling</a:t>
            </a:r>
            <a:endParaRPr lang="en-C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692696"/>
            <a:ext cx="7772400" cy="417646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fr-FR" sz="2400" dirty="0"/>
              <a:t> A = </a:t>
            </a:r>
            <a:endParaRPr lang="en-CA" sz="2400" dirty="0"/>
          </a:p>
          <a:p>
            <a:pPr algn="l"/>
            <a:r>
              <a:rPr lang="fr-FR" sz="2400" dirty="0"/>
              <a:t> </a:t>
            </a:r>
            <a:endParaRPr lang="en-CA" sz="2400" dirty="0"/>
          </a:p>
          <a:p>
            <a:pPr algn="l"/>
            <a:r>
              <a:rPr lang="fr-FR" sz="9600" dirty="0">
                <a:latin typeface="Arial" pitchFamily="34" charset="0"/>
                <a:cs typeface="Arial" pitchFamily="34" charset="0"/>
              </a:rPr>
              <a:t>Étape 4 : Choisir une ligne ou une colonne : </a:t>
            </a:r>
            <a:endParaRPr lang="en-CA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9600" dirty="0">
                <a:latin typeface="Arial" pitchFamily="34" charset="0"/>
                <a:cs typeface="Arial" pitchFamily="34" charset="0"/>
              </a:rPr>
              <a:t>	 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9600" dirty="0">
                <a:latin typeface="Arial" pitchFamily="34" charset="0"/>
                <a:cs typeface="Arial" pitchFamily="34" charset="0"/>
              </a:rPr>
              <a:t>Choix de la ligne 1, car il y a un 0.</a:t>
            </a:r>
            <a:endParaRPr lang="en-CA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9600" dirty="0">
                <a:latin typeface="Arial" pitchFamily="34" charset="0"/>
                <a:cs typeface="Arial" pitchFamily="34" charset="0"/>
              </a:rPr>
              <a:t>Étapes : 5 et 6. Trouver les mineurs et les cofacteurs.</a:t>
            </a:r>
            <a:endParaRPr lang="en-CA" sz="9600" dirty="0">
              <a:latin typeface="Arial" pitchFamily="34" charset="0"/>
              <a:cs typeface="Arial" pitchFamily="34" charset="0"/>
            </a:endParaRPr>
          </a:p>
          <a:p>
            <a:pPr algn="l"/>
            <a:endParaRPr lang="fr-FR" sz="96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96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1         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   (-1)</a:t>
            </a:r>
            <a:r>
              <a:rPr lang="fr-FR" sz="9600" baseline="30000" dirty="0" smtClean="0">
                <a:latin typeface="Arial" pitchFamily="34" charset="0"/>
                <a:cs typeface="Arial" pitchFamily="34" charset="0"/>
              </a:rPr>
              <a:t>1+1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+(-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4)         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   (-1)</a:t>
            </a:r>
            <a:r>
              <a:rPr lang="fr-FR" sz="9600" baseline="30000" dirty="0" smtClean="0">
                <a:latin typeface="Arial" pitchFamily="34" charset="0"/>
                <a:cs typeface="Arial" pitchFamily="34" charset="0"/>
              </a:rPr>
              <a:t>1+2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+0            (-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fr-FR" sz="9600" baseline="30000" dirty="0" smtClean="0">
                <a:latin typeface="Arial" pitchFamily="34" charset="0"/>
                <a:cs typeface="Arial" pitchFamily="34" charset="0"/>
              </a:rPr>
              <a:t>3+1  </a:t>
            </a:r>
            <a:endParaRPr lang="en-CA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9600" dirty="0">
                <a:latin typeface="Arial" pitchFamily="34" charset="0"/>
                <a:cs typeface="Arial" pitchFamily="34" charset="0"/>
              </a:rPr>
              <a:t> </a:t>
            </a:r>
            <a:endParaRPr lang="en-CA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9600" dirty="0">
                <a:latin typeface="Arial" pitchFamily="34" charset="0"/>
                <a:cs typeface="Arial" pitchFamily="34" charset="0"/>
              </a:rPr>
              <a:t>Étape 7 : il ne reste plus de matrices (3x3) =&gt; on peut résoudre </a:t>
            </a:r>
            <a:endParaRPr lang="en-CA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9600" dirty="0">
                <a:latin typeface="Arial" pitchFamily="34" charset="0"/>
                <a:cs typeface="Arial" pitchFamily="34" charset="0"/>
              </a:rPr>
              <a:t>= [0.5 (2) – (-1) (3)] 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+4[0</a:t>
            </a:r>
            <a:r>
              <a:rPr lang="fr-FR" sz="9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9600" dirty="0">
                <a:latin typeface="Arial" pitchFamily="34" charset="0"/>
                <a:cs typeface="Arial" pitchFamily="34" charset="0"/>
              </a:rPr>
              <a:t>(2)-(-1) (2)]  + 0  </a:t>
            </a:r>
            <a:endParaRPr lang="en-CA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9600" dirty="0">
                <a:latin typeface="Arial" pitchFamily="34" charset="0"/>
                <a:cs typeface="Arial" pitchFamily="34" charset="0"/>
              </a:rPr>
              <a:t>= 4 + 8 + 0 </a:t>
            </a:r>
            <a:endParaRPr lang="en-CA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9600" dirty="0">
                <a:latin typeface="Arial" pitchFamily="34" charset="0"/>
                <a:cs typeface="Arial" pitchFamily="34" charset="0"/>
              </a:rPr>
              <a:t>= 12</a:t>
            </a:r>
            <a:endParaRPr lang="en-CA" sz="9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74" y="2060848"/>
            <a:ext cx="1030255" cy="79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009" y="2060848"/>
            <a:ext cx="987445" cy="84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15142"/>
            <a:ext cx="96370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0426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455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Le calcul d’un déterminant</vt:lpstr>
      <vt:lpstr> Définition 1. Une matrice M à m lignes et n colonnes est un tableau rectangulaire de (m x n) nombres, rangé ligne par ligne. Il y a m lignes, et dans chaque ligne n nombres. La matrice M pourra être notée par, M= (ai,j) 1im,1j n , ou plus simplement (aij) si le contexte s'y prête (aij) i, j  représentent les éléments de la matrice). </vt:lpstr>
      <vt:lpstr>        Définition 2. Le déterminant de la matrice  M= (ai,j) 1im,1j n est un numéro réel qui se note fréquemment avec des barres verticales :                                                                                     ,(aij)  =  (mij),i = 1,n et j = 1,n n є N.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Définition 3 : Les mineurs d'une matrice sont les déterminants de ses sous-matrices. Ainsi si A est une matrice de taille m par n,  on appelle mineur d'ordre k le déterminant d'une sous matrice carrée de taille k obtenue en supprimant m - k lignes et n - k colonnes de la matrice initiale (on a k ≤ min(m , n)).  Exemple.</vt:lpstr>
      <vt:lpstr>              Définition 4. On appelle cofacteur Aij d'un élément de matrice aij d'une matrice carrée le déterminant de la sous-matrice obtenue en éliminant la colonne et la ligne de cet élément, affecté du signe ( − 1)i + j. Exemple.  </vt:lpstr>
      <vt:lpstr>Les étapes de la procéduralisation </vt:lpstr>
      <vt:lpstr>1) L’acquisition</vt:lpstr>
      <vt:lpstr>a) Le modeling</vt:lpstr>
      <vt:lpstr>a) Le modeling</vt:lpstr>
      <vt:lpstr>          Le calcul d’un déterminant de troisième degré sur :  http://www.youtube.com/watch?v=21LWuY8i6Hw   </vt:lpstr>
      <vt:lpstr>b) La procédure écrite </vt:lpstr>
      <vt:lpstr>b) La procédure écrite </vt:lpstr>
      <vt:lpstr>     Autres étapes de l’acquisition c)La représentation visuelle    Exercice d) La représentation mentale     Exercice</vt:lpstr>
      <vt:lpstr>Phase d’intégration</vt:lpstr>
      <vt:lpstr>Automatisation</vt:lpstr>
      <vt:lpstr>L’acquisition des connaissances conditionnelles </vt:lpstr>
      <vt:lpstr>Révision</vt:lpstr>
      <vt:lpstr>a) devoir: ex. 1, 2 p. 89, ex. 13, 14 p. 91 b) Titre de la nouvelle leçon:   “Définition, calcul et propriétés d’une matrice inverse”  c) la clôture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calcul d’un déterminant</dc:title>
  <dc:creator>michelle pare</dc:creator>
  <cp:lastModifiedBy>michelle pare</cp:lastModifiedBy>
  <cp:revision>61</cp:revision>
  <dcterms:created xsi:type="dcterms:W3CDTF">2013-06-09T16:44:29Z</dcterms:created>
  <dcterms:modified xsi:type="dcterms:W3CDTF">2013-06-12T02:36:25Z</dcterms:modified>
</cp:coreProperties>
</file>